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96" r:id="rId3"/>
  </p:sldMasterIdLst>
  <p:notesMasterIdLst>
    <p:notesMasterId r:id="rId27"/>
  </p:notesMasterIdLst>
  <p:sldIdLst>
    <p:sldId id="257" r:id="rId4"/>
    <p:sldId id="772" r:id="rId5"/>
    <p:sldId id="256" r:id="rId6"/>
    <p:sldId id="259" r:id="rId7"/>
    <p:sldId id="682" r:id="rId8"/>
    <p:sldId id="771" r:id="rId9"/>
    <p:sldId id="261" r:id="rId10"/>
    <p:sldId id="263" r:id="rId11"/>
    <p:sldId id="683" r:id="rId12"/>
    <p:sldId id="701" r:id="rId13"/>
    <p:sldId id="265" r:id="rId14"/>
    <p:sldId id="686" r:id="rId15"/>
    <p:sldId id="267" r:id="rId16"/>
    <p:sldId id="769" r:id="rId17"/>
    <p:sldId id="684" r:id="rId18"/>
    <p:sldId id="770" r:id="rId19"/>
    <p:sldId id="264" r:id="rId20"/>
    <p:sldId id="773" r:id="rId21"/>
    <p:sldId id="688" r:id="rId22"/>
    <p:sldId id="705" r:id="rId23"/>
    <p:sldId id="758" r:id="rId24"/>
    <p:sldId id="762" r:id="rId25"/>
    <p:sldId id="661" r:id="rId26"/>
  </p:sldIdLst>
  <p:sldSz cx="9144000" cy="6858000" type="screen4x3"/>
  <p:notesSz cx="68580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34D81"/>
    <a:srgbClr val="558E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6513" autoAdjust="0"/>
  </p:normalViewPr>
  <p:slideViewPr>
    <p:cSldViewPr snapToGrid="0">
      <p:cViewPr varScale="1">
        <p:scale>
          <a:sx n="85" d="100"/>
          <a:sy n="85" d="100"/>
        </p:scale>
        <p:origin x="974" y="67"/>
      </p:cViewPr>
      <p:guideLst/>
    </p:cSldViewPr>
  </p:slideViewPr>
  <p:outlineViewPr>
    <p:cViewPr>
      <p:scale>
        <a:sx n="33" d="100"/>
        <a:sy n="33" d="100"/>
      </p:scale>
      <p:origin x="0" y="-3000"/>
    </p:cViewPr>
  </p:outlineViewPr>
  <p:notesTextViewPr>
    <p:cViewPr>
      <p:scale>
        <a:sx n="1" d="1"/>
        <a:sy n="1" d="1"/>
      </p:scale>
      <p:origin x="0" y="0"/>
    </p:cViewPr>
  </p:notesTextViewPr>
  <p:sorterViewPr>
    <p:cViewPr>
      <p:scale>
        <a:sx n="200" d="100"/>
        <a:sy n="200" d="100"/>
      </p:scale>
      <p:origin x="0" y="0"/>
    </p:cViewPr>
  </p:sorterViewPr>
  <p:notesViewPr>
    <p:cSldViewPr snapToGrid="0">
      <p:cViewPr varScale="1">
        <p:scale>
          <a:sx n="49" d="100"/>
          <a:sy n="49" d="100"/>
        </p:scale>
        <p:origin x="2484" y="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6643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66434"/>
          </a:xfrm>
          <a:prstGeom prst="rect">
            <a:avLst/>
          </a:prstGeom>
        </p:spPr>
        <p:txBody>
          <a:bodyPr vert="horz" lIns="91440" tIns="45720" rIns="91440" bIns="45720" rtlCol="0"/>
          <a:lstStyle>
            <a:lvl1pPr algn="r">
              <a:defRPr sz="1200"/>
            </a:lvl1pPr>
          </a:lstStyle>
          <a:p>
            <a:fld id="{76EBD4A6-BA71-42C0-96F0-6BB04F5FB7FE}" type="datetimeFigureOut">
              <a:rPr lang="en-US" smtClean="0"/>
              <a:t>4/1/2024</a:t>
            </a:fld>
            <a:endParaRPr lang="en-US"/>
          </a:p>
        </p:txBody>
      </p:sp>
      <p:sp>
        <p:nvSpPr>
          <p:cNvPr id="4" name="Slide Image Placeholder 3"/>
          <p:cNvSpPr>
            <a:spLocks noGrp="1" noRot="1" noChangeAspect="1"/>
          </p:cNvSpPr>
          <p:nvPr>
            <p:ph type="sldImg" idx="2"/>
          </p:nvPr>
        </p:nvSpPr>
        <p:spPr>
          <a:xfrm>
            <a:off x="1338263" y="1162050"/>
            <a:ext cx="4181475" cy="31369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73892"/>
            <a:ext cx="5486400" cy="366045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2971800" cy="46643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829967"/>
            <a:ext cx="2971800" cy="466433"/>
          </a:xfrm>
          <a:prstGeom prst="rect">
            <a:avLst/>
          </a:prstGeom>
        </p:spPr>
        <p:txBody>
          <a:bodyPr vert="horz" lIns="91440" tIns="45720" rIns="91440" bIns="45720" rtlCol="0" anchor="b"/>
          <a:lstStyle>
            <a:lvl1pPr algn="r">
              <a:defRPr sz="1200"/>
            </a:lvl1pPr>
          </a:lstStyle>
          <a:p>
            <a:fld id="{5E6C30FB-F582-4980-918E-AAA48C1D2A2E}" type="slidenum">
              <a:rPr lang="en-US" smtClean="0"/>
              <a:t>‹#›</a:t>
            </a:fld>
            <a:endParaRPr lang="en-US"/>
          </a:p>
        </p:txBody>
      </p:sp>
    </p:spTree>
    <p:extLst>
      <p:ext uri="{BB962C8B-B14F-4D97-AF65-F5344CB8AC3E}">
        <p14:creationId xmlns:p14="http://schemas.microsoft.com/office/powerpoint/2010/main" val="190273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p>
          <a:p>
            <a:endParaRPr lang="en-US" sz="1600" dirty="0"/>
          </a:p>
          <a:p>
            <a:r>
              <a:rPr lang="en-US" sz="1600" dirty="0"/>
              <a:t>SCRIPT: suggestions:</a:t>
            </a:r>
          </a:p>
          <a:p>
            <a:endParaRPr lang="en-US" sz="1600" dirty="0"/>
          </a:p>
          <a:p>
            <a:pPr marL="285750" indent="-285750">
              <a:buFontTx/>
              <a:buChar char="-"/>
            </a:pPr>
            <a:r>
              <a:rPr lang="en-US" sz="1600" dirty="0"/>
              <a:t>Can you relate?</a:t>
            </a:r>
          </a:p>
          <a:p>
            <a:pPr marL="285750" indent="-285750">
              <a:buFontTx/>
              <a:buChar char="-"/>
            </a:pPr>
            <a:r>
              <a:rPr lang="en-US" sz="1600" dirty="0"/>
              <a:t>Sound familiar?</a:t>
            </a:r>
          </a:p>
          <a:p>
            <a:pPr marL="285750" indent="-285750">
              <a:buFontTx/>
              <a:buChar char="-"/>
            </a:pPr>
            <a:r>
              <a:rPr lang="en-US" sz="1600" dirty="0"/>
              <a:t>Do you feel like this?</a:t>
            </a:r>
          </a:p>
          <a:p>
            <a:endParaRPr lang="en-US" sz="1600" dirty="0"/>
          </a:p>
          <a:p>
            <a:endParaRPr lang="en-US" sz="1600" dirty="0"/>
          </a:p>
          <a:p>
            <a:r>
              <a:rPr lang="en-US" sz="1600" dirty="0"/>
              <a:t>TRANSITION: Here’s the thing…</a:t>
            </a:r>
          </a:p>
        </p:txBody>
      </p:sp>
      <p:sp>
        <p:nvSpPr>
          <p:cNvPr id="4" name="Slide Number Placeholder 3"/>
          <p:cNvSpPr>
            <a:spLocks noGrp="1"/>
          </p:cNvSpPr>
          <p:nvPr>
            <p:ph type="sldNum" sz="quarter" idx="5"/>
          </p:nvPr>
        </p:nvSpPr>
        <p:spPr/>
        <p:txBody>
          <a:bodyPr/>
          <a:lstStyle/>
          <a:p>
            <a:fld id="{5E6C30FB-F582-4980-918E-AAA48C1D2A2E}" type="slidenum">
              <a:rPr lang="en-US" smtClean="0"/>
              <a:t>1</a:t>
            </a:fld>
            <a:endParaRPr lang="en-US"/>
          </a:p>
        </p:txBody>
      </p:sp>
    </p:spTree>
    <p:extLst>
      <p:ext uri="{BB962C8B-B14F-4D97-AF65-F5344CB8AC3E}">
        <p14:creationId xmlns:p14="http://schemas.microsoft.com/office/powerpoint/2010/main" val="2648469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 this is where you affirm for the audience that they are fantastic and you are here to take them to the next level. (they are not broken and needing fixing!)</a:t>
            </a:r>
          </a:p>
          <a:p>
            <a:endParaRPr lang="en-US" sz="1600" dirty="0"/>
          </a:p>
          <a:p>
            <a:r>
              <a:rPr lang="en-US" sz="1600" dirty="0"/>
              <a:t>SCRIPT:  </a:t>
            </a:r>
          </a:p>
          <a:p>
            <a:endParaRPr lang="en-US" sz="1600" dirty="0"/>
          </a:p>
          <a:p>
            <a:r>
              <a:rPr lang="en-US" sz="1600" dirty="0"/>
              <a:t>TRANSITION: So here’s how I’ll do that today…</a:t>
            </a:r>
          </a:p>
          <a:p>
            <a:endParaRPr lang="en-US" sz="1600" dirty="0"/>
          </a:p>
          <a:p>
            <a:endParaRPr lang="en-US" sz="1600" dirty="0"/>
          </a:p>
          <a:p>
            <a:r>
              <a:rPr lang="en-US" sz="1600" b="1" dirty="0"/>
              <a:t>SAMPLE SCRIPT FROM MARY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I know that you are accomplished, you’re smart… I’m here with structure and a system so you can bring your gifts and your brilliance to the table AND maximize them so you can get more clients, earn more money and make a bigger impact with less effort. </a:t>
            </a:r>
          </a:p>
          <a:p>
            <a:endParaRPr lang="en-US" sz="1600" b="0" dirty="0"/>
          </a:p>
        </p:txBody>
      </p:sp>
      <p:sp>
        <p:nvSpPr>
          <p:cNvPr id="4" name="Slide Number Placeholder 3"/>
          <p:cNvSpPr>
            <a:spLocks noGrp="1"/>
          </p:cNvSpPr>
          <p:nvPr>
            <p:ph type="sldNum" sz="quarter" idx="5"/>
          </p:nvPr>
        </p:nvSpPr>
        <p:spPr/>
        <p:txBody>
          <a:bodyPr/>
          <a:lstStyle/>
          <a:p>
            <a:fld id="{5E6C30FB-F582-4980-918E-AAA48C1D2A2E}" type="slidenum">
              <a:rPr lang="en-US" smtClean="0"/>
              <a:t>2</a:t>
            </a:fld>
            <a:endParaRPr lang="en-US"/>
          </a:p>
        </p:txBody>
      </p:sp>
    </p:spTree>
    <p:extLst>
      <p:ext uri="{BB962C8B-B14F-4D97-AF65-F5344CB8AC3E}">
        <p14:creationId xmlns:p14="http://schemas.microsoft.com/office/powerpoint/2010/main" val="4265177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 Don’t need to say title! Go straight to laugh/yes slide</a:t>
            </a:r>
          </a:p>
          <a:p>
            <a:endParaRPr lang="en-US" sz="1600" dirty="0"/>
          </a:p>
          <a:p>
            <a:r>
              <a:rPr lang="en-US" sz="1600" dirty="0"/>
              <a:t>SCRIPT:</a:t>
            </a:r>
          </a:p>
          <a:p>
            <a:endParaRPr lang="en-US" sz="1600" dirty="0"/>
          </a:p>
          <a:p>
            <a:r>
              <a:rPr lang="en-US" sz="1600" dirty="0"/>
              <a:t>TRANSITION:</a:t>
            </a:r>
          </a:p>
        </p:txBody>
      </p:sp>
      <p:sp>
        <p:nvSpPr>
          <p:cNvPr id="4" name="Slide Number Placeholder 3"/>
          <p:cNvSpPr>
            <a:spLocks noGrp="1"/>
          </p:cNvSpPr>
          <p:nvPr>
            <p:ph type="sldNum" sz="quarter" idx="5"/>
          </p:nvPr>
        </p:nvSpPr>
        <p:spPr/>
        <p:txBody>
          <a:bodyPr/>
          <a:lstStyle/>
          <a:p>
            <a:fld id="{5E6C30FB-F582-4980-918E-AAA48C1D2A2E}" type="slidenum">
              <a:rPr lang="en-US" smtClean="0"/>
              <a:t>3</a:t>
            </a:fld>
            <a:endParaRPr lang="en-US"/>
          </a:p>
        </p:txBody>
      </p:sp>
    </p:spTree>
    <p:extLst>
      <p:ext uri="{BB962C8B-B14F-4D97-AF65-F5344CB8AC3E}">
        <p14:creationId xmlns:p14="http://schemas.microsoft.com/office/powerpoint/2010/main" val="4137266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p>
          <a:p>
            <a:r>
              <a:rPr lang="en-US" sz="1600" dirty="0"/>
              <a:t>SCRIPT: Here’s what we’ll cover today… read points </a:t>
            </a:r>
          </a:p>
          <a:p>
            <a:endParaRPr lang="en-US" sz="1600" dirty="0"/>
          </a:p>
          <a:p>
            <a:r>
              <a:rPr lang="en-US" sz="1600" dirty="0"/>
              <a:t>Logistics – how will you handle Q &amp; A and the chat? At the end will you do a drawing? During the presentation, you might identify additional resources?</a:t>
            </a:r>
          </a:p>
          <a:p>
            <a:endParaRPr lang="en-US" sz="1600" dirty="0"/>
          </a:p>
          <a:p>
            <a:r>
              <a:rPr lang="en-US" sz="1600" dirty="0"/>
              <a:t>TRANSITION: Now that we have the housekeeping out of the way… I have a question for you. Open up the chat, put your fingers on the keyboard, ready? Just type in the first thing that comes into your mind… here it 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E6C30FB-F582-4980-918E-AAA48C1D2A2E}" type="slidenum">
              <a:rPr lang="en-US" smtClean="0"/>
              <a:t>4</a:t>
            </a:fld>
            <a:endParaRPr lang="en-US"/>
          </a:p>
        </p:txBody>
      </p:sp>
    </p:spTree>
    <p:extLst>
      <p:ext uri="{BB962C8B-B14F-4D97-AF65-F5344CB8AC3E}">
        <p14:creationId xmlns:p14="http://schemas.microsoft.com/office/powerpoint/2010/main" val="1185970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1040" y="4489386"/>
            <a:ext cx="5608320" cy="4652074"/>
          </a:xfrm>
        </p:spPr>
        <p:txBody>
          <a:bodyPr>
            <a:normAutofit/>
          </a:bodyPr>
          <a:lstStyle/>
          <a:p>
            <a:r>
              <a:rPr lang="en-US" sz="1600" dirty="0"/>
              <a:t>NOTES: Interaction, get people talking! / Read the chat</a:t>
            </a:r>
          </a:p>
          <a:p>
            <a:endParaRPr lang="en-US" sz="1600" dirty="0"/>
          </a:p>
          <a:p>
            <a:r>
              <a:rPr lang="en-US" sz="1600" dirty="0"/>
              <a:t>SCRIPT: [Read chat…] great, you’re in the right place.</a:t>
            </a:r>
          </a:p>
          <a:p>
            <a:endParaRPr lang="en-US" sz="1600" dirty="0"/>
          </a:p>
          <a:p>
            <a:endParaRPr lang="en-US" sz="1600" dirty="0"/>
          </a:p>
          <a:p>
            <a:r>
              <a:rPr lang="en-US" sz="1600" dirty="0"/>
              <a:t>TRANSITION: Before we dive into the content, I want to share where it came from: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3F9F1E-399A-4506-8792-01880CD9915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77563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1040" y="4489386"/>
            <a:ext cx="5608320" cy="4652074"/>
          </a:xfrm>
        </p:spPr>
        <p:txBody>
          <a:bodyPr>
            <a:normAutofit/>
          </a:bodyPr>
          <a:lstStyle/>
          <a:p>
            <a:r>
              <a:rPr lang="en-US" sz="1600" dirty="0"/>
              <a:t>NOTES: do not show this slide, darken the screen in a live event or stop screen sharing in a virtual event.</a:t>
            </a:r>
          </a:p>
          <a:p>
            <a:endParaRPr lang="en-US" sz="1600" dirty="0"/>
          </a:p>
          <a:p>
            <a:r>
              <a:rPr lang="en-US" sz="1600" dirty="0"/>
              <a:t>SCRIPT:</a:t>
            </a:r>
          </a:p>
          <a:p>
            <a:endParaRPr lang="en-US" sz="1600" dirty="0"/>
          </a:p>
          <a:p>
            <a:endParaRPr lang="en-US" sz="1600" dirty="0"/>
          </a:p>
          <a:p>
            <a:r>
              <a:rPr lang="en-US" sz="1600" dirty="0"/>
              <a:t>TRANSITION: Everything I’ve done had led to creating this system…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3F9F1E-399A-4506-8792-01880CD9915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7895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r>
              <a:rPr lang="en-US" sz="1600" kern="1200" dirty="0">
                <a:solidFill>
                  <a:schemeClr val="tx1"/>
                </a:solidFill>
                <a:effectLst/>
                <a:latin typeface="+mn-lt"/>
                <a:ea typeface="+mn-ea"/>
                <a:cs typeface="+mn-cs"/>
              </a:rPr>
              <a:t> stay on this slide BRIEFLY. You’re NOT explaining it all at this point.</a:t>
            </a:r>
            <a:endParaRPr lang="en-US" sz="1600" dirty="0"/>
          </a:p>
          <a:p>
            <a:endParaRPr lang="en-US" sz="1600" dirty="0"/>
          </a:p>
          <a:p>
            <a:r>
              <a:rPr lang="en-US" sz="1600" dirty="0"/>
              <a:t>SCRIPT: This is the reason my clients are successful, and it’s what I’m going to share with you today.</a:t>
            </a:r>
          </a:p>
          <a:p>
            <a:endParaRPr lang="en-US" sz="1600" dirty="0"/>
          </a:p>
          <a:p>
            <a:r>
              <a:rPr lang="en-US" sz="1600" dirty="0"/>
              <a:t>TRANSITION: </a:t>
            </a:r>
          </a:p>
          <a:p>
            <a:endParaRPr lang="en-US" sz="1600" dirty="0"/>
          </a:p>
          <a:p>
            <a:pPr marL="285750" indent="-285750">
              <a:buFont typeface="Arial" panose="020B0604020202020204" pitchFamily="34" charset="0"/>
              <a:buChar char="•"/>
            </a:pPr>
            <a:r>
              <a:rPr lang="en-US" sz="1600" dirty="0"/>
              <a:t>If you use the “what I know for sure” slide: From everything I’ve done and everything I’ve learned, I know three things for sure…</a:t>
            </a:r>
          </a:p>
          <a:p>
            <a:pPr marL="285750" indent="-285750">
              <a:buFont typeface="Arial" panose="020B0604020202020204" pitchFamily="34" charset="0"/>
              <a:buChar char="•"/>
            </a:pPr>
            <a:r>
              <a:rPr lang="en-US" sz="1600" dirty="0"/>
              <a:t>If you go straight to content: Let’s jump into the content now!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E6C30FB-F582-4980-918E-AAA48C1D2A2E}" type="slidenum">
              <a:rPr lang="en-US" smtClean="0"/>
              <a:t>7</a:t>
            </a:fld>
            <a:endParaRPr lang="en-US"/>
          </a:p>
        </p:txBody>
      </p:sp>
    </p:spTree>
    <p:extLst>
      <p:ext uri="{BB962C8B-B14F-4D97-AF65-F5344CB8AC3E}">
        <p14:creationId xmlns:p14="http://schemas.microsoft.com/office/powerpoint/2010/main" val="3269535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 you can add seeding question here</a:t>
            </a:r>
          </a:p>
          <a:p>
            <a:endParaRPr lang="en-US" sz="1600" dirty="0"/>
          </a:p>
          <a:p>
            <a:r>
              <a:rPr lang="en-US" sz="1600" dirty="0"/>
              <a:t>SCRIPT: read teaching point</a:t>
            </a:r>
          </a:p>
          <a:p>
            <a:endParaRPr lang="en-US" sz="1600" dirty="0"/>
          </a:p>
          <a:p>
            <a:r>
              <a:rPr lang="en-US" sz="1600" dirty="0"/>
              <a:t>TRANSITION: </a:t>
            </a:r>
          </a:p>
        </p:txBody>
      </p:sp>
      <p:sp>
        <p:nvSpPr>
          <p:cNvPr id="4" name="Slide Number Placeholder 3"/>
          <p:cNvSpPr>
            <a:spLocks noGrp="1"/>
          </p:cNvSpPr>
          <p:nvPr>
            <p:ph type="sldNum" sz="quarter" idx="5"/>
          </p:nvPr>
        </p:nvSpPr>
        <p:spPr/>
        <p:txBody>
          <a:bodyPr/>
          <a:lstStyle/>
          <a:p>
            <a:fld id="{5E6C30FB-F582-4980-918E-AAA48C1D2A2E}" type="slidenum">
              <a:rPr lang="en-US" smtClean="0"/>
              <a:t>8</a:t>
            </a:fld>
            <a:endParaRPr lang="en-US"/>
          </a:p>
        </p:txBody>
      </p:sp>
    </p:spTree>
    <p:extLst>
      <p:ext uri="{BB962C8B-B14F-4D97-AF65-F5344CB8AC3E}">
        <p14:creationId xmlns:p14="http://schemas.microsoft.com/office/powerpoint/2010/main" val="9645172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p>
          <a:p>
            <a:r>
              <a:rPr lang="en-US" sz="1600" dirty="0"/>
              <a:t>SCRIPT:</a:t>
            </a:r>
          </a:p>
          <a:p>
            <a:r>
              <a:rPr lang="en-US" sz="1600" dirty="0"/>
              <a:t>TRANSITION: I have a great story about this…</a:t>
            </a:r>
          </a:p>
        </p:txBody>
      </p:sp>
      <p:sp>
        <p:nvSpPr>
          <p:cNvPr id="4" name="Slide Number Placeholder 3"/>
          <p:cNvSpPr>
            <a:spLocks noGrp="1"/>
          </p:cNvSpPr>
          <p:nvPr>
            <p:ph type="sldNum" sz="quarter" idx="5"/>
          </p:nvPr>
        </p:nvSpPr>
        <p:spPr/>
        <p:txBody>
          <a:bodyPr/>
          <a:lstStyle/>
          <a:p>
            <a:fld id="{5E6C30FB-F582-4980-918E-AAA48C1D2A2E}" type="slidenum">
              <a:rPr lang="en-US" smtClean="0"/>
              <a:t>9</a:t>
            </a:fld>
            <a:endParaRPr lang="en-US"/>
          </a:p>
        </p:txBody>
      </p:sp>
    </p:spTree>
    <p:extLst>
      <p:ext uri="{BB962C8B-B14F-4D97-AF65-F5344CB8AC3E}">
        <p14:creationId xmlns:p14="http://schemas.microsoft.com/office/powerpoint/2010/main" val="2097574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US" sz="1600" kern="1200" dirty="0">
                <a:solidFill>
                  <a:schemeClr val="tx1"/>
                </a:solidFill>
                <a:effectLst/>
                <a:latin typeface="+mn-lt"/>
                <a:ea typeface="+mn-ea"/>
                <a:cs typeface="+mn-cs"/>
              </a:rPr>
              <a:t>This is Mary Sue Dahill, and she is a newer business owner. Mary Sue really wanted to be speaking more, but she wasn’t sure where to start… or even if it would be effective for client generation.</a:t>
            </a:r>
          </a:p>
          <a:p>
            <a:pPr lvl="0"/>
            <a:r>
              <a:rPr lang="en-US" sz="1600" kern="1200" dirty="0">
                <a:solidFill>
                  <a:schemeClr val="tx1"/>
                </a:solidFill>
                <a:effectLst/>
                <a:latin typeface="+mn-lt"/>
                <a:ea typeface="+mn-ea"/>
                <a:cs typeface="+mn-cs"/>
              </a:rPr>
              <a:t>She had tried listening to a few webinars for tips on speaking but just wasn’t making the progress or getting the level of detail she wanted. </a:t>
            </a:r>
          </a:p>
          <a:p>
            <a:pPr lvl="0"/>
            <a:r>
              <a:rPr lang="en-US" sz="1600" kern="1200" dirty="0">
                <a:solidFill>
                  <a:schemeClr val="tx1"/>
                </a:solidFill>
                <a:effectLst/>
                <a:latin typeface="+mn-lt"/>
                <a:ea typeface="+mn-ea"/>
                <a:cs typeface="+mn-cs"/>
              </a:rPr>
              <a:t>In our initial Breakthrough Call, we determined the best approach was to design her talk together, getting really detailed and strategic so she could feel totally confident that she would get results.</a:t>
            </a:r>
          </a:p>
          <a:p>
            <a:pPr lvl="0"/>
            <a:r>
              <a:rPr lang="en-US" sz="1600" kern="1200" dirty="0">
                <a:solidFill>
                  <a:schemeClr val="tx1"/>
                </a:solidFill>
                <a:effectLst/>
                <a:latin typeface="+mn-lt"/>
                <a:ea typeface="+mn-ea"/>
                <a:cs typeface="+mn-cs"/>
              </a:rPr>
              <a:t>So that’s what we did. We dove deep into understanding her ideal client, and created her offer to be irresistible while structuring her content to deliver massive value. And here’s what she experienced.</a:t>
            </a:r>
          </a:p>
          <a:p>
            <a:pPr lvl="0"/>
            <a:endParaRPr lang="en-US" sz="16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E6C30FB-F582-4980-918E-AAA48C1D2A2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9790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 you can add seeding question here</a:t>
            </a:r>
          </a:p>
          <a:p>
            <a:r>
              <a:rPr lang="en-US" sz="1600" dirty="0"/>
              <a:t>SCRIPT:</a:t>
            </a:r>
          </a:p>
          <a:p>
            <a:r>
              <a:rPr lang="en-US" sz="1600" dirty="0"/>
              <a:t>TRANSITION:</a:t>
            </a:r>
          </a:p>
          <a:p>
            <a:endParaRPr lang="en-US" dirty="0"/>
          </a:p>
        </p:txBody>
      </p:sp>
      <p:sp>
        <p:nvSpPr>
          <p:cNvPr id="4" name="Slide Number Placeholder 3"/>
          <p:cNvSpPr>
            <a:spLocks noGrp="1"/>
          </p:cNvSpPr>
          <p:nvPr>
            <p:ph type="sldNum" sz="quarter" idx="5"/>
          </p:nvPr>
        </p:nvSpPr>
        <p:spPr/>
        <p:txBody>
          <a:bodyPr/>
          <a:lstStyle/>
          <a:p>
            <a:fld id="{5E6C30FB-F582-4980-918E-AAA48C1D2A2E}" type="slidenum">
              <a:rPr lang="en-US" smtClean="0"/>
              <a:t>11</a:t>
            </a:fld>
            <a:endParaRPr lang="en-US"/>
          </a:p>
        </p:txBody>
      </p:sp>
    </p:spTree>
    <p:extLst>
      <p:ext uri="{BB962C8B-B14F-4D97-AF65-F5344CB8AC3E}">
        <p14:creationId xmlns:p14="http://schemas.microsoft.com/office/powerpoint/2010/main" val="39288050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 show system and indicate which part of the system you will focus on</a:t>
            </a:r>
          </a:p>
          <a:p>
            <a:endParaRPr lang="en-US" sz="1600" dirty="0"/>
          </a:p>
          <a:p>
            <a:r>
              <a:rPr lang="en-US" sz="1600" dirty="0"/>
              <a:t>SCRIPT: You’ve seen this already, and just so you know where we are going to focus today… it’s going to be on ______________.</a:t>
            </a:r>
          </a:p>
          <a:p>
            <a:endParaRPr lang="en-US" sz="1600" dirty="0"/>
          </a:p>
          <a:p>
            <a:r>
              <a:rPr lang="en-US" sz="1600" dirty="0"/>
              <a:t>TRANSITION:</a:t>
            </a:r>
          </a:p>
        </p:txBody>
      </p:sp>
      <p:sp>
        <p:nvSpPr>
          <p:cNvPr id="4" name="Slide Number Placeholder 3"/>
          <p:cNvSpPr>
            <a:spLocks noGrp="1"/>
          </p:cNvSpPr>
          <p:nvPr>
            <p:ph type="sldNum" sz="quarter" idx="5"/>
          </p:nvPr>
        </p:nvSpPr>
        <p:spPr/>
        <p:txBody>
          <a:bodyPr/>
          <a:lstStyle/>
          <a:p>
            <a:fld id="{5E6C30FB-F582-4980-918E-AAA48C1D2A2E}" type="slidenum">
              <a:rPr lang="en-US" smtClean="0"/>
              <a:t>12</a:t>
            </a:fld>
            <a:endParaRPr lang="en-US"/>
          </a:p>
        </p:txBody>
      </p:sp>
    </p:spTree>
    <p:extLst>
      <p:ext uri="{BB962C8B-B14F-4D97-AF65-F5344CB8AC3E}">
        <p14:creationId xmlns:p14="http://schemas.microsoft.com/office/powerpoint/2010/main" val="2238486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p>
          <a:p>
            <a:r>
              <a:rPr lang="en-US" sz="1600" dirty="0"/>
              <a:t>SCRIPT:</a:t>
            </a:r>
          </a:p>
          <a:p>
            <a:r>
              <a:rPr lang="en-US" sz="1600" dirty="0"/>
              <a:t>TRANSITION: Let me give you an example of how this works in real life…</a:t>
            </a:r>
          </a:p>
        </p:txBody>
      </p:sp>
      <p:sp>
        <p:nvSpPr>
          <p:cNvPr id="4" name="Slide Number Placeholder 3"/>
          <p:cNvSpPr>
            <a:spLocks noGrp="1"/>
          </p:cNvSpPr>
          <p:nvPr>
            <p:ph type="sldNum" sz="quarter" idx="5"/>
          </p:nvPr>
        </p:nvSpPr>
        <p:spPr/>
        <p:txBody>
          <a:bodyPr/>
          <a:lstStyle/>
          <a:p>
            <a:fld id="{5E6C30FB-F582-4980-918E-AAA48C1D2A2E}" type="slidenum">
              <a:rPr lang="en-US" smtClean="0"/>
              <a:t>13</a:t>
            </a:fld>
            <a:endParaRPr lang="en-US"/>
          </a:p>
        </p:txBody>
      </p:sp>
    </p:spTree>
    <p:extLst>
      <p:ext uri="{BB962C8B-B14F-4D97-AF65-F5344CB8AC3E}">
        <p14:creationId xmlns:p14="http://schemas.microsoft.com/office/powerpoint/2010/main" val="632511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p>
          <a:p>
            <a:r>
              <a:rPr lang="en-US" sz="1600" dirty="0"/>
              <a:t>SCRIPT:</a:t>
            </a:r>
          </a:p>
          <a:p>
            <a:r>
              <a:rPr lang="en-US" sz="1600" dirty="0"/>
              <a:t>TRANSITION:</a:t>
            </a:r>
          </a:p>
        </p:txBody>
      </p:sp>
      <p:sp>
        <p:nvSpPr>
          <p:cNvPr id="4" name="Slide Number Placeholder 3"/>
          <p:cNvSpPr>
            <a:spLocks noGrp="1"/>
          </p:cNvSpPr>
          <p:nvPr>
            <p:ph type="sldNum" sz="quarter" idx="5"/>
          </p:nvPr>
        </p:nvSpPr>
        <p:spPr/>
        <p:txBody>
          <a:bodyPr/>
          <a:lstStyle/>
          <a:p>
            <a:fld id="{5E6C30FB-F582-4980-918E-AAA48C1D2A2E}" type="slidenum">
              <a:rPr lang="en-US" smtClean="0"/>
              <a:t>14</a:t>
            </a:fld>
            <a:endParaRPr lang="en-US"/>
          </a:p>
        </p:txBody>
      </p:sp>
    </p:spTree>
    <p:extLst>
      <p:ext uri="{BB962C8B-B14F-4D97-AF65-F5344CB8AC3E}">
        <p14:creationId xmlns:p14="http://schemas.microsoft.com/office/powerpoint/2010/main" val="3067604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1040" y="4489386"/>
            <a:ext cx="5608320" cy="4652074"/>
          </a:xfrm>
        </p:spPr>
        <p:txBody>
          <a:bodyPr>
            <a:normAutofit/>
          </a:bodyPr>
          <a:lstStyle/>
          <a:p>
            <a:r>
              <a:rPr lang="en-US" sz="1600" dirty="0"/>
              <a:t>NOTES:</a:t>
            </a:r>
          </a:p>
          <a:p>
            <a:r>
              <a:rPr lang="en-US" sz="1600" dirty="0"/>
              <a:t>SCRIPT:</a:t>
            </a:r>
          </a:p>
          <a:p>
            <a:r>
              <a:rPr lang="en-US" sz="1600" dirty="0"/>
              <a:t>TRANSITION:</a:t>
            </a:r>
          </a:p>
          <a:p>
            <a:endParaRPr lang="en-US" sz="16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3F9F1E-399A-4506-8792-01880CD9915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048416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1040" y="4489386"/>
            <a:ext cx="5608320" cy="4652074"/>
          </a:xfrm>
        </p:spPr>
        <p:txBody>
          <a:bodyPr>
            <a:normAutofit/>
          </a:bodyPr>
          <a:lstStyle/>
          <a:p>
            <a:r>
              <a:rPr lang="en-US" sz="1600" dirty="0"/>
              <a:t>NOTES:</a:t>
            </a:r>
          </a:p>
          <a:p>
            <a:r>
              <a:rPr lang="en-US" sz="1600" dirty="0"/>
              <a:t>SCRIPT: I actually have a resource that I didn’t include in the presentation today, but because of your responses, I want to make sure I get it into your hands. It is [describe resource], and it really is the logical next step for you. I don’t want this to get lost in the shuffle, so let’s take a minute right now… do this: open your email and send me a quick email to [EMAIL ADDESS, repeat and put in chat] with the subject line [something fun and simple]. When you send me that, I’ll make sure to get this to you very soon.</a:t>
            </a:r>
          </a:p>
          <a:p>
            <a:endParaRPr lang="en-US" sz="1600" dirty="0"/>
          </a:p>
          <a:p>
            <a:r>
              <a:rPr lang="en-US" sz="1600" dirty="0"/>
              <a:t>[OPTIONAL IF YOU ARE DOING A DRAWING] Oh – and that email will also be your entry into the drawing I’m doing at the end. </a:t>
            </a:r>
          </a:p>
          <a:p>
            <a:endParaRPr lang="en-US" sz="1600" dirty="0"/>
          </a:p>
          <a:p>
            <a:r>
              <a:rPr lang="en-US" sz="1600" dirty="0"/>
              <a:t>I’ll give you just a </a:t>
            </a:r>
            <a:r>
              <a:rPr lang="en-US" sz="1600" dirty="0" err="1"/>
              <a:t>minite</a:t>
            </a:r>
            <a:r>
              <a:rPr lang="en-US" sz="1600" dirty="0"/>
              <a:t> to do this before we go back to the content.</a:t>
            </a:r>
          </a:p>
          <a:p>
            <a:endParaRPr lang="en-US" sz="1600" dirty="0"/>
          </a:p>
          <a:p>
            <a:r>
              <a:rPr lang="en-US" sz="1600" dirty="0"/>
              <a:t>TRANSITION:</a:t>
            </a:r>
          </a:p>
          <a:p>
            <a:endParaRPr lang="en-US" sz="16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3F9F1E-399A-4506-8792-01880CD9915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96771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p>
          <a:p>
            <a:r>
              <a:rPr lang="en-US" sz="1600" dirty="0"/>
              <a:t>SCRIPT:</a:t>
            </a:r>
          </a:p>
          <a:p>
            <a:r>
              <a:rPr lang="en-US" sz="1600" dirty="0"/>
              <a:t>TRANSITION:</a:t>
            </a:r>
          </a:p>
        </p:txBody>
      </p:sp>
      <p:sp>
        <p:nvSpPr>
          <p:cNvPr id="4" name="Slide Number Placeholder 3"/>
          <p:cNvSpPr>
            <a:spLocks noGrp="1"/>
          </p:cNvSpPr>
          <p:nvPr>
            <p:ph type="sldNum" sz="quarter" idx="5"/>
          </p:nvPr>
        </p:nvSpPr>
        <p:spPr/>
        <p:txBody>
          <a:bodyPr/>
          <a:lstStyle/>
          <a:p>
            <a:fld id="{5E6C30FB-F582-4980-918E-AAA48C1D2A2E}" type="slidenum">
              <a:rPr lang="en-US" smtClean="0"/>
              <a:t>17</a:t>
            </a:fld>
            <a:endParaRPr lang="en-US"/>
          </a:p>
        </p:txBody>
      </p:sp>
    </p:spTree>
    <p:extLst>
      <p:ext uri="{BB962C8B-B14F-4D97-AF65-F5344CB8AC3E}">
        <p14:creationId xmlns:p14="http://schemas.microsoft.com/office/powerpoint/2010/main" val="37799038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 show system and indicate which part of the system you will focus on</a:t>
            </a:r>
          </a:p>
          <a:p>
            <a:endParaRPr lang="en-US" sz="1600" dirty="0"/>
          </a:p>
          <a:p>
            <a:r>
              <a:rPr lang="en-US" sz="1600" dirty="0"/>
              <a:t>SCRIPT: You’ve seen this already, and just so you know where we are going to focus today… it’s going to be on ______________.</a:t>
            </a:r>
          </a:p>
          <a:p>
            <a:endParaRPr lang="en-US" sz="1600" dirty="0"/>
          </a:p>
          <a:p>
            <a:r>
              <a:rPr lang="en-US" sz="1600" dirty="0"/>
              <a:t>TRANSITION: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E6C30FB-F582-4980-918E-AAA48C1D2A2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2367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p>
          <a:p>
            <a:r>
              <a:rPr lang="en-US" sz="1600" dirty="0"/>
              <a:t>SCRIPT:</a:t>
            </a:r>
          </a:p>
          <a:p>
            <a:r>
              <a:rPr lang="en-US" sz="1600" dirty="0"/>
              <a:t>TRANSITION:</a:t>
            </a:r>
          </a:p>
        </p:txBody>
      </p:sp>
      <p:sp>
        <p:nvSpPr>
          <p:cNvPr id="4" name="Slide Number Placeholder 3"/>
          <p:cNvSpPr>
            <a:spLocks noGrp="1"/>
          </p:cNvSpPr>
          <p:nvPr>
            <p:ph type="sldNum" sz="quarter" idx="5"/>
          </p:nvPr>
        </p:nvSpPr>
        <p:spPr/>
        <p:txBody>
          <a:bodyPr/>
          <a:lstStyle/>
          <a:p>
            <a:fld id="{5E6C30FB-F582-4980-918E-AAA48C1D2A2E}" type="slidenum">
              <a:rPr lang="en-US" smtClean="0"/>
              <a:t>19</a:t>
            </a:fld>
            <a:endParaRPr lang="en-US"/>
          </a:p>
        </p:txBody>
      </p:sp>
    </p:spTree>
    <p:extLst>
      <p:ext uri="{BB962C8B-B14F-4D97-AF65-F5344CB8AC3E}">
        <p14:creationId xmlns:p14="http://schemas.microsoft.com/office/powerpoint/2010/main" val="21197901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NOTES:</a:t>
            </a:r>
          </a:p>
          <a:p>
            <a:endParaRPr lang="en-US" sz="1600" dirty="0"/>
          </a:p>
          <a:p>
            <a:r>
              <a:rPr lang="en-US" sz="1600" dirty="0"/>
              <a:t>SCRIPT: [Read the slide….]Let’s create some clear next steps together to ensure lasting impact from the time we spent together today. CLICK</a:t>
            </a:r>
            <a:endParaRPr lang="en-US" sz="120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E6C30FB-F582-4980-918E-AAA48C1D2A2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14464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1040" y="4489386"/>
            <a:ext cx="5608320" cy="4652074"/>
          </a:xfrm>
        </p:spPr>
        <p:txBody>
          <a:bodyPr>
            <a:normAutofit fontScale="47500" lnSpcReduction="20000"/>
          </a:bodyPr>
          <a:lstStyle/>
          <a:p>
            <a:r>
              <a:rPr lang="en-US" sz="2100" dirty="0"/>
              <a:t>NOTES:</a:t>
            </a:r>
          </a:p>
          <a:p>
            <a:r>
              <a:rPr lang="en-US" sz="2100" dirty="0"/>
              <a:t>SCRIPT: Let’s talk about 2 steps…</a:t>
            </a:r>
          </a:p>
          <a:p>
            <a:endParaRPr lang="en-US" sz="2100" dirty="0"/>
          </a:p>
          <a:p>
            <a:r>
              <a:rPr lang="en-US" sz="2100" dirty="0"/>
              <a:t>First - </a:t>
            </a:r>
            <a:r>
              <a:rPr lang="en-US" sz="2400" dirty="0"/>
              <a:t>What is one bite-sized action you can take? Take a minute now and look over your notes and write it down.</a:t>
            </a:r>
            <a:endParaRPr lang="en-US" sz="2400" b="1" dirty="0"/>
          </a:p>
          <a:p>
            <a:endParaRPr lang="en-US" sz="2400" dirty="0"/>
          </a:p>
          <a:p>
            <a:r>
              <a:rPr lang="en-US" sz="2400" dirty="0"/>
              <a:t>Now bite-sized is great, but let’s imagine something bigger, shall we?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1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100" kern="1200" dirty="0">
                <a:solidFill>
                  <a:schemeClr val="tx1"/>
                </a:solidFill>
                <a:effectLst/>
                <a:latin typeface="+mn-lt"/>
                <a:ea typeface="+mn-ea"/>
                <a:cs typeface="+mn-cs"/>
              </a:rPr>
              <a:t>Close your eyes. Take a breath.</a:t>
            </a:r>
          </a:p>
          <a:p>
            <a:endParaRPr lang="en-US" sz="2100" dirty="0"/>
          </a:p>
          <a:p>
            <a:r>
              <a:rPr lang="en-US" sz="2100" dirty="0"/>
              <a:t>[insert your “imagine” script]</a:t>
            </a:r>
          </a:p>
          <a:p>
            <a:endParaRPr lang="en-US" sz="3600" dirty="0"/>
          </a:p>
          <a:p>
            <a:r>
              <a:rPr lang="en-US" sz="2400" b="1" dirty="0"/>
              <a:t>SAMPLE IMAGINE SCRIPT</a:t>
            </a:r>
          </a:p>
          <a:p>
            <a:r>
              <a:rPr lang="en-US" sz="2100" b="1" dirty="0"/>
              <a:t>Imagine… having a steady stream of great clients coming in. Clients who pay you what you’re worth. You’re making a difference. You’re known for your expertise, your brilliance. And to generate those clients, you’ve got a plan. And not just any plan. It’s a plan that makes you SMILE… you actually smile a little right now thinking about it. A plan full of things you love to do, things that are simple and clear, authentic and never pushy. You know what to do. Where to go. And what to say to take prospects from a handshake to signing on the bottom line as a client. With confidence. With consistency. With ease.</a:t>
            </a:r>
          </a:p>
          <a:p>
            <a:endParaRPr lang="en-US" sz="2100" dirty="0"/>
          </a:p>
          <a:p>
            <a:r>
              <a:rPr lang="en-US" sz="2100" dirty="0"/>
              <a:t>Open your eyes and take a breath. Is that a vision you could get excited about? (wait for nods, but not for answers or interaction)</a:t>
            </a:r>
          </a:p>
          <a:p>
            <a:endParaRPr lang="en-US" sz="2100" dirty="0"/>
          </a:p>
          <a:p>
            <a:r>
              <a:rPr lang="en-US" sz="2100" dirty="0"/>
              <a:t>Great. So now you’re clear and inspired, and my question to you is – how do you stay focused and motivated when you walk out these doors and life starts coming at you fast? </a:t>
            </a:r>
          </a:p>
          <a:p>
            <a:endParaRPr lang="en-US" sz="2100" dirty="0"/>
          </a:p>
          <a:p>
            <a:r>
              <a:rPr lang="en-US" sz="2100" dirty="0"/>
              <a:t>At this point you’re going to want to identify something very important: what is your support system to help you implement and stay on track? When you’re thinking about what you want and need, who do you have in your corner who has accomplished what you want to accomplish and is there for you when you need them?</a:t>
            </a:r>
          </a:p>
          <a:p>
            <a:endParaRPr lang="en-US" sz="21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100" dirty="0"/>
              <a:t>TRANSITION: </a:t>
            </a:r>
            <a:r>
              <a:rPr lang="en-US" sz="2400" dirty="0"/>
              <a:t>Because some of you may have the support you need, but for those of you who don’t, I invite you to schedule a call to explore the possibility of working together further.</a:t>
            </a:r>
          </a:p>
          <a:p>
            <a:endParaRPr lang="en-US" sz="1600" dirty="0"/>
          </a:p>
          <a:p>
            <a:endParaRPr lang="en-US" sz="16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3F9F1E-399A-4506-8792-01880CD9915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52870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15791"/>
            <a:ext cx="5486400" cy="4414176"/>
          </a:xfrm>
        </p:spPr>
        <p:txBody>
          <a:bodyPr>
            <a:noAutofit/>
          </a:bodyPr>
          <a:lstStyle/>
          <a:p>
            <a:r>
              <a:rPr lang="en-US" sz="1400" dirty="0"/>
              <a:t>NOTES:</a:t>
            </a:r>
          </a:p>
          <a:p>
            <a:r>
              <a:rPr lang="en-US" sz="1400" dirty="0"/>
              <a:t>SCRIPT: </a:t>
            </a:r>
            <a:r>
              <a:rPr lang="en-US" sz="1400" kern="1200" dirty="0">
                <a:solidFill>
                  <a:schemeClr val="tx1"/>
                </a:solidFill>
                <a:effectLst/>
                <a:latin typeface="+mn-lt"/>
                <a:ea typeface="+mn-ea"/>
                <a:cs typeface="+mn-cs"/>
              </a:rPr>
              <a:t>This call is a great option for you if you’re feeling _______________ </a:t>
            </a:r>
            <a:r>
              <a:rPr lang="en-US" sz="1400" b="1" kern="1200" dirty="0">
                <a:solidFill>
                  <a:schemeClr val="tx1"/>
                </a:solidFill>
                <a:effectLst/>
                <a:latin typeface="+mn-lt"/>
                <a:ea typeface="+mn-ea"/>
                <a:cs typeface="+mn-cs"/>
              </a:rPr>
              <a:t>[BRIEFLY describe how ideal client is feeling] </a:t>
            </a:r>
            <a:r>
              <a:rPr lang="en-US" sz="1400" b="0" kern="1200" dirty="0">
                <a:solidFill>
                  <a:schemeClr val="tx1"/>
                </a:solidFill>
                <a:effectLst/>
                <a:latin typeface="+mn-lt"/>
                <a:ea typeface="+mn-ea"/>
                <a:cs typeface="+mn-cs"/>
              </a:rPr>
              <a:t>and need </a:t>
            </a:r>
            <a:r>
              <a:rPr lang="en-US" sz="1400" b="1" kern="1200" dirty="0">
                <a:solidFill>
                  <a:schemeClr val="tx1"/>
                </a:solidFill>
                <a:effectLst/>
                <a:latin typeface="+mn-lt"/>
                <a:ea typeface="+mn-ea"/>
                <a:cs typeface="+mn-cs"/>
              </a:rPr>
              <a:t>[what they need],</a:t>
            </a:r>
            <a:r>
              <a:rPr lang="en-US" sz="1400" b="0" kern="1200" dirty="0">
                <a:solidFill>
                  <a:schemeClr val="tx1"/>
                </a:solidFill>
                <a:effectLst/>
                <a:latin typeface="+mn-lt"/>
                <a:ea typeface="+mn-ea"/>
                <a:cs typeface="+mn-cs"/>
              </a:rPr>
              <a:t> or</a:t>
            </a:r>
            <a:r>
              <a:rPr lang="en-US" sz="1400" kern="1200" dirty="0">
                <a:solidFill>
                  <a:schemeClr val="tx1"/>
                </a:solidFill>
                <a:effectLst/>
                <a:latin typeface="+mn-lt"/>
                <a:ea typeface="+mn-ea"/>
                <a:cs typeface="+mn-cs"/>
              </a:rPr>
              <a:t> know you need some kind of support but can’t really picture what that that would look like.  </a:t>
            </a:r>
          </a:p>
          <a:p>
            <a:endParaRPr lang="en-US" sz="14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These calls ARE complimentary, and reserved for people who are tired of </a:t>
            </a:r>
            <a:r>
              <a:rPr lang="en-US" sz="1400" b="1" kern="1200" dirty="0">
                <a:solidFill>
                  <a:schemeClr val="tx1"/>
                </a:solidFill>
                <a:effectLst/>
                <a:latin typeface="+mn-lt"/>
                <a:ea typeface="+mn-ea"/>
                <a:cs typeface="+mn-cs"/>
              </a:rPr>
              <a:t>[INSERT PAIN POINTS]</a:t>
            </a:r>
            <a:r>
              <a:rPr lang="en-US" sz="1400" kern="1200" dirty="0">
                <a:solidFill>
                  <a:schemeClr val="tx1"/>
                </a:solidFill>
                <a:effectLst/>
                <a:latin typeface="+mn-lt"/>
                <a:ea typeface="+mn-ea"/>
                <a:cs typeface="+mn-cs"/>
              </a:rPr>
              <a:t>, you’re serious about doing what it takes to change… you’re decisive and willing to invest in yourself.</a:t>
            </a:r>
          </a:p>
          <a:p>
            <a:endParaRPr lang="en-US" sz="1400" kern="1200" dirty="0">
              <a:solidFill>
                <a:schemeClr val="tx1"/>
              </a:solidFill>
              <a:effectLst/>
              <a:latin typeface="+mn-lt"/>
              <a:ea typeface="+mn-ea"/>
              <a:cs typeface="+mn-cs"/>
            </a:endParaRPr>
          </a:p>
          <a:p>
            <a:r>
              <a:rPr lang="en-US" sz="1400" kern="1200" dirty="0">
                <a:solidFill>
                  <a:schemeClr val="tx1"/>
                </a:solidFill>
                <a:effectLst/>
                <a:latin typeface="+mn-lt"/>
                <a:ea typeface="+mn-ea"/>
                <a:cs typeface="+mn-cs"/>
              </a:rPr>
              <a:t>If that sounds like you, on this call, I’ll… [</a:t>
            </a:r>
            <a:r>
              <a:rPr lang="en-US" sz="1400" b="1" kern="1200" dirty="0">
                <a:solidFill>
                  <a:schemeClr val="tx1"/>
                </a:solidFill>
                <a:effectLst/>
                <a:latin typeface="+mn-lt"/>
                <a:ea typeface="+mn-ea"/>
                <a:cs typeface="+mn-cs"/>
              </a:rPr>
              <a:t>describe what you will do on the call]. </a:t>
            </a:r>
          </a:p>
          <a:p>
            <a:endParaRPr lang="en-US" sz="1400" kern="1200" dirty="0">
              <a:solidFill>
                <a:schemeClr val="tx1"/>
              </a:solidFill>
              <a:effectLst/>
              <a:latin typeface="+mn-lt"/>
              <a:ea typeface="+mn-ea"/>
              <a:cs typeface="+mn-cs"/>
            </a:endParaRPr>
          </a:p>
          <a:p>
            <a:r>
              <a:rPr lang="en-US" sz="1400" kern="1200" dirty="0">
                <a:solidFill>
                  <a:schemeClr val="tx1"/>
                </a:solidFill>
                <a:effectLst/>
                <a:latin typeface="+mn-lt"/>
                <a:ea typeface="+mn-ea"/>
                <a:cs typeface="+mn-cs"/>
              </a:rPr>
              <a:t>To schedule your call…</a:t>
            </a:r>
            <a:r>
              <a:rPr lang="en-US" sz="1400" b="1" kern="1200" dirty="0">
                <a:solidFill>
                  <a:schemeClr val="tx1"/>
                </a:solidFill>
                <a:effectLst/>
                <a:latin typeface="+mn-lt"/>
                <a:ea typeface="+mn-ea"/>
                <a:cs typeface="+mn-cs"/>
              </a:rPr>
              <a:t> [clearly articulate the logistics of scheduling a call.]</a:t>
            </a:r>
          </a:p>
          <a:p>
            <a:endParaRPr lang="en-US" sz="1400" kern="1200" dirty="0">
              <a:solidFill>
                <a:schemeClr val="tx1"/>
              </a:solidFill>
              <a:effectLst/>
              <a:latin typeface="+mn-lt"/>
              <a:ea typeface="+mn-ea"/>
              <a:cs typeface="+mn-cs"/>
            </a:endParaRPr>
          </a:p>
          <a:p>
            <a:r>
              <a:rPr lang="en-US" sz="1400" kern="1200" dirty="0">
                <a:solidFill>
                  <a:schemeClr val="tx1"/>
                </a:solidFill>
                <a:effectLst/>
                <a:latin typeface="+mn-lt"/>
                <a:ea typeface="+mn-ea"/>
                <a:cs typeface="+mn-cs"/>
              </a:rPr>
              <a:t>In case you’re thinking- hm, sounds interesting, maybe do that later. I’m going to give you an incentive to do it now so this good intention and clarity doesn’t get lost in the shuffle.</a:t>
            </a:r>
          </a:p>
          <a:p>
            <a:endParaRPr lang="en-US" sz="1400" b="0" kern="1200" dirty="0">
              <a:solidFill>
                <a:schemeClr val="tx1"/>
              </a:solidFill>
              <a:effectLst/>
              <a:latin typeface="+mn-lt"/>
              <a:ea typeface="+mn-ea"/>
              <a:cs typeface="+mn-cs"/>
            </a:endParaRPr>
          </a:p>
          <a:p>
            <a:r>
              <a:rPr lang="en-US" sz="1400" b="0" kern="1200" dirty="0">
                <a:solidFill>
                  <a:schemeClr val="tx1"/>
                </a:solidFill>
                <a:effectLst/>
                <a:latin typeface="+mn-lt"/>
                <a:ea typeface="+mn-ea"/>
                <a:cs typeface="+mn-cs"/>
              </a:rPr>
              <a:t>CLICK - </a:t>
            </a:r>
            <a:r>
              <a:rPr lang="en-US" sz="1400" kern="1200" dirty="0">
                <a:solidFill>
                  <a:schemeClr val="tx1"/>
                </a:solidFill>
                <a:effectLst/>
                <a:latin typeface="+mn-lt"/>
                <a:ea typeface="+mn-ea"/>
                <a:cs typeface="+mn-cs"/>
              </a:rPr>
              <a:t>Book your call today and you’ll get _____________. (describe an incentive)</a:t>
            </a:r>
          </a:p>
          <a:p>
            <a:endParaRPr lang="en-US" sz="1400" kern="1200" dirty="0">
              <a:solidFill>
                <a:schemeClr val="tx1"/>
              </a:solidFill>
              <a:effectLst/>
              <a:latin typeface="+mn-lt"/>
              <a:ea typeface="+mn-ea"/>
              <a:cs typeface="+mn-cs"/>
            </a:endParaRPr>
          </a:p>
          <a:p>
            <a:endParaRPr lang="en-US" sz="1400" b="0" dirty="0"/>
          </a:p>
          <a:p>
            <a:endParaRPr lang="en-US" sz="1400" b="0" dirty="0"/>
          </a:p>
          <a:p>
            <a:endParaRPr lang="en-US" sz="1400" b="0" dirty="0"/>
          </a:p>
          <a:p>
            <a:r>
              <a:rPr lang="en-US" sz="1400" b="1" dirty="0"/>
              <a:t>MARY’S SAMPLE SCRIPT:</a:t>
            </a:r>
          </a:p>
          <a:p>
            <a:endParaRPr lang="en-US" sz="1400" b="0" dirty="0"/>
          </a:p>
          <a:p>
            <a:r>
              <a:rPr lang="en-US" sz="1400" kern="1200" dirty="0">
                <a:solidFill>
                  <a:schemeClr val="tx1"/>
                </a:solidFill>
                <a:effectLst/>
                <a:latin typeface="+mn-lt"/>
                <a:ea typeface="+mn-ea"/>
                <a:cs typeface="+mn-cs"/>
              </a:rPr>
              <a:t>This call is a great option for you if you’ve been feeling a little stuck in your business, like you’re spinning your wheels and you’re not sure why, or if you’ve been looking for some kind of support, but just can’t picture what that looks like.</a:t>
            </a:r>
          </a:p>
          <a:p>
            <a:r>
              <a:rPr lang="en-US" sz="1400" kern="1200" dirty="0">
                <a:solidFill>
                  <a:schemeClr val="tx1"/>
                </a:solidFill>
                <a:effectLst/>
                <a:latin typeface="+mn-lt"/>
                <a:ea typeface="+mn-ea"/>
                <a:cs typeface="+mn-cs"/>
              </a:rPr>
              <a:t> </a:t>
            </a:r>
          </a:p>
          <a:p>
            <a:r>
              <a:rPr lang="en-US" sz="1400" kern="1200" dirty="0">
                <a:solidFill>
                  <a:schemeClr val="tx1"/>
                </a:solidFill>
                <a:effectLst/>
                <a:latin typeface="+mn-lt"/>
                <a:ea typeface="+mn-ea"/>
                <a:cs typeface="+mn-cs"/>
              </a:rPr>
              <a:t>These calls ARE complimentary, and reserved for people who are tired of feeling like your hard work isn’t paying off at the level you want, you’re serious about doing what it takes to change… you’re decisive and willing to invest in yourself AND making more money with your business is a high priority.</a:t>
            </a:r>
          </a:p>
          <a:p>
            <a:r>
              <a:rPr lang="en-US" sz="1400" kern="1200" dirty="0">
                <a:solidFill>
                  <a:schemeClr val="tx1"/>
                </a:solidFill>
                <a:effectLst/>
                <a:latin typeface="+mn-lt"/>
                <a:ea typeface="+mn-ea"/>
                <a:cs typeface="+mn-cs"/>
              </a:rPr>
              <a:t> </a:t>
            </a:r>
          </a:p>
          <a:p>
            <a:pPr marL="0" marR="0">
              <a:lnSpc>
                <a:spcPct val="107000"/>
              </a:lnSpc>
              <a:spcBef>
                <a:spcPts val="0"/>
              </a:spcBef>
              <a:spcAft>
                <a:spcPts val="800"/>
              </a:spcAft>
            </a:pPr>
            <a:r>
              <a:rPr lang="en-US" sz="1400" dirty="0">
                <a:effectLst/>
                <a:latin typeface="+mj-lt"/>
                <a:ea typeface="Calibri" panose="020F0502020204030204" pitchFamily="34" charset="0"/>
                <a:cs typeface="Times New Roman" panose="02020603050405020304" pitchFamily="18" charset="0"/>
              </a:rPr>
              <a:t>If that sounds like you, then on this call we’ll discuss your goals and what’s getting in the way… and I’ll make recommendations for which of my programs are will give you the structure and strategy to reach your goals faster and with less stress. I take this time with you personally, because working together IS an investment, and I want us both to be 100% confident that I’m the right fit for you.</a:t>
            </a:r>
          </a:p>
          <a:p>
            <a:endParaRPr lang="en-US" sz="1400" b="1" dirty="0"/>
          </a:p>
          <a:p>
            <a:r>
              <a:rPr lang="en-US" sz="1400" dirty="0"/>
              <a:t>Simply go to BreakthroughCall.biz and pick a time, and BOOM – you’re done. One less thing to think about, and puts you first in line.</a:t>
            </a:r>
          </a:p>
          <a:p>
            <a:endParaRPr lang="en-US" sz="1400" dirty="0"/>
          </a:p>
          <a:p>
            <a:r>
              <a:rPr lang="en-US" sz="1400" dirty="0"/>
              <a:t>In case you’re thinking… hm… sounds interesting. I’ll just jot that down and get around to it later… I’m going to give you an incentive to schedule now, so all this clarity and good intention doesn’t get lost in the shuffle. </a:t>
            </a:r>
            <a:r>
              <a:rPr lang="en-US" sz="1400" b="1" dirty="0"/>
              <a:t>CLICK </a:t>
            </a:r>
          </a:p>
          <a:p>
            <a:endParaRPr lang="en-US" sz="1400" b="1" dirty="0"/>
          </a:p>
          <a:p>
            <a:r>
              <a:rPr lang="en-US" sz="1400" dirty="0"/>
              <a:t>Book your call in the next 30 minutes and you’ll receive a gift right away to support you in getting to the next level of your business… </a:t>
            </a:r>
            <a:r>
              <a:rPr lang="en-US" sz="1400" b="1" dirty="0"/>
              <a:t>CLICK</a:t>
            </a:r>
            <a:r>
              <a:rPr lang="en-US" sz="1400" dirty="0"/>
              <a:t> A digital copy of my complete </a:t>
            </a:r>
            <a:r>
              <a:rPr lang="en-US" sz="1400" dirty="0" err="1"/>
              <a:t>ebook</a:t>
            </a:r>
            <a:r>
              <a:rPr lang="en-US" sz="1400" dirty="0"/>
              <a:t> of Strategy and Encouragement for the Impact-Driven Entrepreneur … the perfect read for those days where you find yourself seriously contemplating becoming a Starbucks barista, </a:t>
            </a:r>
            <a:r>
              <a:rPr lang="en-US" sz="1400" b="1" dirty="0"/>
              <a:t>LEAVE THIS SLIDE UP… </a:t>
            </a:r>
            <a:r>
              <a:rPr lang="en-US" sz="1400" b="0" dirty="0"/>
              <a:t>Prize drawing, everyone’s a winner…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p>
            <a:endParaRPr lang="en-US" sz="1400"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88B61D-4195-42D1-A083-AE8FE995638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337607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1040" y="4489386"/>
            <a:ext cx="5608320" cy="4652074"/>
          </a:xfrm>
        </p:spPr>
        <p:txBody>
          <a:bodyPr>
            <a:normAutofit/>
          </a:bodyPr>
          <a:lstStyle/>
          <a:p>
            <a:r>
              <a:rPr lang="en-US" sz="1600" dirty="0"/>
              <a:t>NOTES:</a:t>
            </a:r>
          </a:p>
          <a:p>
            <a:r>
              <a:rPr lang="en-US" sz="1600" dirty="0"/>
              <a:t>SCRIPT:</a:t>
            </a:r>
          </a:p>
          <a:p>
            <a:r>
              <a:rPr lang="en-US" sz="1600" dirty="0"/>
              <a:t>TRANSITION:</a:t>
            </a:r>
          </a:p>
          <a:p>
            <a:endParaRPr lang="en-US" sz="16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3F9F1E-399A-4506-8792-01880CD9915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47282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BAA802-51B4-478B-8893-298968797A6E}" type="datetimeFigureOut">
              <a:rPr lang="en-US" smtClean="0"/>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406910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BAA802-51B4-478B-8893-298968797A6E}" type="datetimeFigureOut">
              <a:rPr lang="en-US" smtClean="0"/>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1727302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BAA802-51B4-478B-8893-298968797A6E}" type="datetimeFigureOut">
              <a:rPr lang="en-US" smtClean="0"/>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3495775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BAA802-51B4-478B-8893-298968797A6E}" type="datetimeFigureOut">
              <a:rPr lang="en-US" smtClean="0"/>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3850894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BAA802-51B4-478B-8893-298968797A6E}" type="datetimeFigureOut">
              <a:rPr lang="en-US" smtClean="0"/>
              <a:t>4/1/2024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1852401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BAA802-51B4-478B-8893-298968797A6E}" type="datetimeFigureOut">
              <a:rPr lang="en-US" smtClean="0"/>
              <a:t>4/1/2024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1184679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BAA802-51B4-478B-8893-298968797A6E}" type="datetimeFigureOut">
              <a:rPr lang="en-US" smtClean="0"/>
              <a:t>4/1/2024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1684233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BAA802-51B4-478B-8893-298968797A6E}" type="datetimeFigureOut">
              <a:rPr lang="en-US" smtClean="0"/>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2388270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BAA802-51B4-478B-8893-298968797A6E}" type="datetimeFigureOut">
              <a:rPr lang="en-US" smtClean="0"/>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2378481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BAA802-51B4-478B-8893-298968797A6E}" type="datetimeFigureOut">
              <a:rPr lang="en-US" smtClean="0"/>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135572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BAA802-51B4-478B-8893-298968797A6E}" type="datetimeFigureOut">
              <a:rPr lang="en-US" smtClean="0"/>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43CB2-F9AD-4836-9AF3-9241C6A8F9DA}" type="slidenum">
              <a:rPr lang="en-US" smtClean="0"/>
              <a:t>‹#›</a:t>
            </a:fld>
            <a:endParaRPr lang="en-US"/>
          </a:p>
        </p:txBody>
      </p:sp>
    </p:spTree>
    <p:extLst>
      <p:ext uri="{BB962C8B-B14F-4D97-AF65-F5344CB8AC3E}">
        <p14:creationId xmlns:p14="http://schemas.microsoft.com/office/powerpoint/2010/main" val="1335578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a:solidFill>
                  <a:schemeClr val="tx1">
                    <a:lumMod val="75000"/>
                    <a:lumOff val="25000"/>
                  </a:schemeClr>
                </a:solidFill>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2331158271"/>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normAutofit/>
          </a:bodyPr>
          <a:lstStyle>
            <a:lvl1pPr algn="l">
              <a:defRPr sz="3600" b="1">
                <a:solidFill>
                  <a:srgbClr val="017582"/>
                </a:solidFill>
                <a:latin typeface="Georgia" pitchFamily="18"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sz="3000">
                <a:solidFill>
                  <a:schemeClr val="tx1">
                    <a:lumMod val="75000"/>
                    <a:lumOff val="25000"/>
                  </a:schemeClr>
                </a:solidFill>
                <a:latin typeface="Georgia" pitchFamily="18" charset="0"/>
              </a:defRPr>
            </a:lvl1pPr>
            <a:lvl2pPr>
              <a:defRPr sz="2400">
                <a:solidFill>
                  <a:schemeClr val="tx1">
                    <a:lumMod val="75000"/>
                    <a:lumOff val="25000"/>
                  </a:schemeClr>
                </a:solidFill>
                <a:latin typeface="Georgia" pitchFamily="18" charset="0"/>
              </a:defRPr>
            </a:lvl2pPr>
            <a:lvl3pPr>
              <a:defRPr>
                <a:solidFill>
                  <a:schemeClr val="tx1">
                    <a:lumMod val="75000"/>
                    <a:lumOff val="25000"/>
                  </a:schemeClr>
                </a:solidFill>
                <a:latin typeface="Georgia" pitchFamily="18" charset="0"/>
              </a:defRPr>
            </a:lvl3pPr>
            <a:lvl4pPr>
              <a:defRPr>
                <a:solidFill>
                  <a:schemeClr val="tx1">
                    <a:lumMod val="75000"/>
                    <a:lumOff val="25000"/>
                  </a:schemeClr>
                </a:solidFill>
                <a:latin typeface="Georgia" pitchFamily="18" charset="0"/>
              </a:defRPr>
            </a:lvl4pPr>
            <a:lvl5pPr>
              <a:defRPr>
                <a:solidFill>
                  <a:schemeClr val="tx1">
                    <a:lumMod val="75000"/>
                    <a:lumOff val="25000"/>
                  </a:schemeClr>
                </a:solidFill>
                <a:latin typeface="Georgia"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2532184125"/>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1640311464"/>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51BC2C0-C9E1-4E3D-A780-A763658E2183}" type="datetimeFigureOut">
              <a:rPr lang="en-US" smtClean="0"/>
              <a:pPr/>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128508768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51BC2C0-C9E1-4E3D-A780-A763658E2183}" type="datetimeFigureOut">
              <a:rPr lang="en-US" smtClean="0"/>
              <a:pPr/>
              <a:t>4/1/2024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267893817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Date Placeholder 2"/>
          <p:cNvSpPr>
            <a:spLocks noGrp="1"/>
          </p:cNvSpPr>
          <p:nvPr>
            <p:ph type="dt" sz="half" idx="10"/>
          </p:nvPr>
        </p:nvSpPr>
        <p:spPr/>
        <p:txBody>
          <a:bodyPr/>
          <a:lstStyle/>
          <a:p>
            <a:fld id="{851BC2C0-C9E1-4E3D-A780-A763658E2183}" type="datetimeFigureOut">
              <a:rPr lang="en-US" smtClean="0"/>
              <a:pPr/>
              <a:t>4/1/2024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3293031119"/>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1BC2C0-C9E1-4E3D-A780-A763658E2183}" type="datetimeFigureOut">
              <a:rPr lang="en-US" smtClean="0"/>
              <a:pPr/>
              <a:t>4/1/2024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976274424"/>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1BC2C0-C9E1-4E3D-A780-A763658E2183}" type="datetimeFigureOut">
              <a:rPr lang="en-US" smtClean="0"/>
              <a:pPr/>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1732970252"/>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1BC2C0-C9E1-4E3D-A780-A763658E2183}" type="datetimeFigureOut">
              <a:rPr lang="en-US" smtClean="0"/>
              <a:pPr/>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626348359"/>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1782498547"/>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3498962830"/>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defRPr b="1">
                <a:solidFill>
                  <a:schemeClr val="tx1">
                    <a:lumMod val="75000"/>
                    <a:lumOff val="25000"/>
                  </a:schemeClr>
                </a:solidFill>
                <a:latin typeface="Avenir Next LT Pro Light" panose="020B0304020202020204" pitchFamily="34" charset="0"/>
              </a:defRPr>
            </a:lvl1p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lumMod val="75000"/>
                    <a:lumOff val="25000"/>
                  </a:schemeClr>
                </a:solidFill>
                <a:latin typeface="Avenir Next LT Pro Light" panose="020B03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1423445964"/>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7683A-959D-4B28-8655-93F48257C4E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8A933FD-612C-4767-A1F2-9E65C6A227FB}"/>
              </a:ext>
            </a:extLst>
          </p:cNvPr>
          <p:cNvSpPr>
            <a:spLocks noGrp="1"/>
          </p:cNvSpPr>
          <p:nvPr>
            <p:ph type="dt" sz="half" idx="10"/>
          </p:nvPr>
        </p:nvSpPr>
        <p:spPr/>
        <p:txBody>
          <a:bodyPr/>
          <a:lstStyle/>
          <a:p>
            <a:fld id="{851BC2C0-C9E1-4E3D-A780-A763658E2183}" type="datetimeFigureOut">
              <a:rPr lang="en-US" smtClean="0"/>
              <a:pPr/>
              <a:t>4/1/2024</a:t>
            </a:fld>
            <a:endParaRPr lang="en-US"/>
          </a:p>
        </p:txBody>
      </p:sp>
      <p:sp>
        <p:nvSpPr>
          <p:cNvPr id="4" name="Footer Placeholder 3">
            <a:extLst>
              <a:ext uri="{FF2B5EF4-FFF2-40B4-BE49-F238E27FC236}">
                <a16:creationId xmlns:a16="http://schemas.microsoft.com/office/drawing/2014/main" id="{BF8CED98-FF8A-46AC-875C-6326EEE1824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9E964E6-079F-4D16-8C63-D757E9C77B3C}"/>
              </a:ext>
            </a:extLst>
          </p:cNvPr>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3840161223"/>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normAutofit/>
          </a:bodyPr>
          <a:lstStyle>
            <a:lvl1pPr algn="l">
              <a:defRPr sz="3600" b="1">
                <a:solidFill>
                  <a:srgbClr val="017582"/>
                </a:solidFill>
                <a:latin typeface="Avenir Next LT Pro Light" panose="020B03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sz="3000">
                <a:solidFill>
                  <a:schemeClr val="tx1">
                    <a:lumMod val="75000"/>
                    <a:lumOff val="25000"/>
                  </a:schemeClr>
                </a:solidFill>
                <a:latin typeface="Avenir Next LT Pro Light" panose="020B0304020202020204" pitchFamily="34" charset="0"/>
              </a:defRPr>
            </a:lvl1pPr>
            <a:lvl2pPr>
              <a:defRPr sz="2400">
                <a:solidFill>
                  <a:schemeClr val="tx1">
                    <a:lumMod val="75000"/>
                    <a:lumOff val="25000"/>
                  </a:schemeClr>
                </a:solidFill>
                <a:latin typeface="Avenir Next LT Pro Light" panose="020B0304020202020204" pitchFamily="34" charset="0"/>
              </a:defRPr>
            </a:lvl2pPr>
            <a:lvl3pPr>
              <a:defRPr>
                <a:solidFill>
                  <a:schemeClr val="tx1">
                    <a:lumMod val="75000"/>
                    <a:lumOff val="25000"/>
                  </a:schemeClr>
                </a:solidFill>
                <a:latin typeface="Avenir Next LT Pro Light" panose="020B0304020202020204" pitchFamily="34" charset="0"/>
              </a:defRPr>
            </a:lvl3pPr>
            <a:lvl4pPr>
              <a:defRPr>
                <a:solidFill>
                  <a:schemeClr val="tx1">
                    <a:lumMod val="75000"/>
                    <a:lumOff val="25000"/>
                  </a:schemeClr>
                </a:solidFill>
                <a:latin typeface="Avenir Next LT Pro Light" panose="020B0304020202020204" pitchFamily="34" charset="0"/>
              </a:defRPr>
            </a:lvl4pPr>
            <a:lvl5pPr>
              <a:defRPr>
                <a:solidFill>
                  <a:schemeClr val="tx1">
                    <a:lumMod val="75000"/>
                    <a:lumOff val="25000"/>
                  </a:schemeClr>
                </a:solidFill>
                <a:latin typeface="Avenir Next LT Pro Light" panose="020B03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2804907335"/>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1680745414"/>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b="1">
                <a:latin typeface="Avenir Next LT Pro Light" panose="020B0304020202020204" pitchFamily="34" charset="0"/>
              </a:defRPr>
            </a:lvl1p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atin typeface="Avenir Next LT Pro Light" panose="020B0304020202020204" pitchFamily="34" charset="0"/>
              </a:defRPr>
            </a:lvl1pPr>
            <a:lvl2pPr>
              <a:defRPr sz="2400">
                <a:latin typeface="Avenir Next LT Pro Light" panose="020B0304020202020204" pitchFamily="34" charset="0"/>
              </a:defRPr>
            </a:lvl2pPr>
            <a:lvl3pPr>
              <a:defRPr sz="2000">
                <a:latin typeface="Avenir Next LT Pro Light" panose="020B0304020202020204" pitchFamily="34" charset="0"/>
              </a:defRPr>
            </a:lvl3pPr>
            <a:lvl4pPr>
              <a:defRPr sz="1800">
                <a:latin typeface="Avenir Next LT Pro Light" panose="020B0304020202020204" pitchFamily="34" charset="0"/>
              </a:defRPr>
            </a:lvl4pPr>
            <a:lvl5pPr>
              <a:defRPr sz="1800">
                <a:latin typeface="Avenir Next LT Pro Light" panose="020B03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a:latin typeface="Avenir Next LT Pro Light" panose="020B0304020202020204" pitchFamily="34" charset="0"/>
              </a:defRPr>
            </a:lvl1pPr>
            <a:lvl2pPr>
              <a:defRPr sz="2400">
                <a:latin typeface="Avenir Next LT Pro Light" panose="020B0304020202020204" pitchFamily="34" charset="0"/>
              </a:defRPr>
            </a:lvl2pPr>
            <a:lvl3pPr>
              <a:defRPr sz="2000">
                <a:latin typeface="Avenir Next LT Pro Light" panose="020B0304020202020204" pitchFamily="34" charset="0"/>
              </a:defRPr>
            </a:lvl3pPr>
            <a:lvl4pPr>
              <a:defRPr sz="1800">
                <a:latin typeface="Avenir Next LT Pro Light" panose="020B0304020202020204" pitchFamily="34" charset="0"/>
              </a:defRPr>
            </a:lvl4pPr>
            <a:lvl5pPr>
              <a:defRPr sz="1800">
                <a:latin typeface="Avenir Next LT Pro Light" panose="020B0304020202020204" pitchFamily="34"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51BC2C0-C9E1-4E3D-A780-A763658E2183}" type="datetimeFigureOut">
              <a:rPr lang="en-US" smtClean="0"/>
              <a:pPr/>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205888554"/>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51BC2C0-C9E1-4E3D-A780-A763658E2183}" type="datetimeFigureOut">
              <a:rPr lang="en-US" smtClean="0"/>
              <a:pPr/>
              <a:t>4/1/2024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1564218056"/>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Date Placeholder 2"/>
          <p:cNvSpPr>
            <a:spLocks noGrp="1"/>
          </p:cNvSpPr>
          <p:nvPr>
            <p:ph type="dt" sz="half" idx="10"/>
          </p:nvPr>
        </p:nvSpPr>
        <p:spPr/>
        <p:txBody>
          <a:bodyPr/>
          <a:lstStyle/>
          <a:p>
            <a:fld id="{851BC2C0-C9E1-4E3D-A780-A763658E2183}" type="datetimeFigureOut">
              <a:rPr lang="en-US" smtClean="0"/>
              <a:pPr/>
              <a:t>4/1/2024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952496458"/>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1BC2C0-C9E1-4E3D-A780-A763658E2183}" type="datetimeFigureOut">
              <a:rPr lang="en-US" smtClean="0"/>
              <a:pPr/>
              <a:t>4/1/2024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673805402"/>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1BC2C0-C9E1-4E3D-A780-A763658E2183}" type="datetimeFigureOut">
              <a:rPr lang="en-US" smtClean="0"/>
              <a:pPr/>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4128370459"/>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1BC2C0-C9E1-4E3D-A780-A763658E2183}" type="datetimeFigureOut">
              <a:rPr lang="en-US" smtClean="0"/>
              <a:pPr/>
              <a:t>4/1/2024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146471335"/>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3686064991"/>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1BC2C0-C9E1-4E3D-A780-A763658E2183}" type="datetimeFigureOut">
              <a:rPr lang="en-US" smtClean="0"/>
              <a:pPr/>
              <a:t>4/1/2024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AA3A23-D040-4E1A-93A5-820CE8CAE762}" type="slidenum">
              <a:rPr lang="en-US" smtClean="0"/>
              <a:pPr/>
              <a:t>‹#›</a:t>
            </a:fld>
            <a:endParaRPr lang="en-US"/>
          </a:p>
        </p:txBody>
      </p:sp>
    </p:spTree>
    <p:extLst>
      <p:ext uri="{BB962C8B-B14F-4D97-AF65-F5344CB8AC3E}">
        <p14:creationId xmlns:p14="http://schemas.microsoft.com/office/powerpoint/2010/main" val="267083844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BAA802-51B4-478B-8893-298968797A6E}" type="datetimeFigureOut">
              <a:rPr lang="en-US" smtClean="0"/>
              <a:t>4/1/2024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B43CB2-F9AD-4836-9AF3-9241C6A8F9DA}" type="slidenum">
              <a:rPr lang="en-US" smtClean="0"/>
              <a:t>‹#›</a:t>
            </a:fld>
            <a:endParaRPr lang="en-US"/>
          </a:p>
        </p:txBody>
      </p:sp>
    </p:spTree>
    <p:extLst>
      <p:ext uri="{BB962C8B-B14F-4D97-AF65-F5344CB8AC3E}">
        <p14:creationId xmlns:p14="http://schemas.microsoft.com/office/powerpoint/2010/main" val="4795974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1BC2C0-C9E1-4E3D-A780-A763658E2183}" type="datetimeFigureOut">
              <a:rPr lang="en-US" smtClean="0"/>
              <a:pPr/>
              <a:t>4/1/2024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AA3A23-D040-4E1A-93A5-820CE8CAE762}" type="slidenum">
              <a:rPr lang="en-US" smtClean="0"/>
              <a:pPr/>
              <a:t>‹#›</a:t>
            </a:fld>
            <a:endParaRPr lang="en-US"/>
          </a:p>
        </p:txBody>
      </p:sp>
      <p:pic>
        <p:nvPicPr>
          <p:cNvPr id="1026" name="8399C423-F285-4E4F-ADBD-26A200AD316E" descr="069F1AC3-94CF-41B9-AB1B-B6F6CD1C7C75"/>
          <p:cNvPicPr>
            <a:picLocks noChangeAspect="1" noChangeArrowheads="1"/>
          </p:cNvPicPr>
          <p:nvPr userDrawn="1"/>
        </p:nvPicPr>
        <p:blipFill>
          <a:blip r:embed="rId13" cstate="print"/>
          <a:srcRect l="31111" t="31707" r="32222" b="26829"/>
          <a:stretch>
            <a:fillRect/>
          </a:stretch>
        </p:blipFill>
        <p:spPr bwMode="auto">
          <a:xfrm>
            <a:off x="7010400" y="5911273"/>
            <a:ext cx="2133600" cy="1099127"/>
          </a:xfrm>
          <a:prstGeom prst="rect">
            <a:avLst/>
          </a:prstGeom>
          <a:noFill/>
          <a:ln w="9525">
            <a:noFill/>
            <a:miter lim="800000"/>
            <a:headEnd/>
            <a:tailEnd/>
          </a:ln>
        </p:spPr>
      </p:pic>
    </p:spTree>
    <p:extLst>
      <p:ext uri="{BB962C8B-B14F-4D97-AF65-F5344CB8AC3E}">
        <p14:creationId xmlns:p14="http://schemas.microsoft.com/office/powerpoint/2010/main" val="20417850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xStyles>
    <p:titleStyle>
      <a:lvl1pPr algn="ctr" defTabSz="914400" rtl="0" eaLnBrk="1" latinLnBrk="0" hangingPunct="1">
        <a:spcBef>
          <a:spcPct val="0"/>
        </a:spcBef>
        <a:buNone/>
        <a:defRPr sz="4400" kern="1200">
          <a:solidFill>
            <a:schemeClr val="tx1"/>
          </a:solidFill>
          <a:latin typeface="Georgia"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Georgia"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1BC2C0-C9E1-4E3D-A780-A763658E2183}" type="datetimeFigureOut">
              <a:rPr lang="en-US" smtClean="0"/>
              <a:pPr/>
              <a:t>4/1/2024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AA3A23-D040-4E1A-93A5-820CE8CAE762}" type="slidenum">
              <a:rPr lang="en-US" smtClean="0"/>
              <a:pPr/>
              <a:t>‹#›</a:t>
            </a:fld>
            <a:endParaRPr lang="en-US"/>
          </a:p>
        </p:txBody>
      </p:sp>
      <p:pic>
        <p:nvPicPr>
          <p:cNvPr id="10" name="Picture 9" descr="A close up of a logo&#10;&#10;Description automatically generated">
            <a:extLst>
              <a:ext uri="{FF2B5EF4-FFF2-40B4-BE49-F238E27FC236}">
                <a16:creationId xmlns:a16="http://schemas.microsoft.com/office/drawing/2014/main" id="{039874F5-1ECF-4805-A82F-1C9AF49CAF62}"/>
              </a:ext>
            </a:extLst>
          </p:cNvPr>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7699926" y="5964936"/>
            <a:ext cx="1253574" cy="740664"/>
          </a:xfrm>
          <a:prstGeom prst="rect">
            <a:avLst/>
          </a:prstGeom>
        </p:spPr>
      </p:pic>
    </p:spTree>
    <p:extLst>
      <p:ext uri="{BB962C8B-B14F-4D97-AF65-F5344CB8AC3E}">
        <p14:creationId xmlns:p14="http://schemas.microsoft.com/office/powerpoint/2010/main" val="238129215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ransition/>
  <p:txStyles>
    <p:titleStyle>
      <a:lvl1pPr algn="ctr" defTabSz="914400" rtl="0" eaLnBrk="1" latinLnBrk="0" hangingPunct="1">
        <a:spcBef>
          <a:spcPct val="0"/>
        </a:spcBef>
        <a:buNone/>
        <a:defRPr sz="4400" kern="1200">
          <a:solidFill>
            <a:schemeClr val="tx1"/>
          </a:solidFill>
          <a:latin typeface="Georgia"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Georgia"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C726-E4C6-45D1-926B-7D8930B0E2F2}"/>
              </a:ext>
            </a:extLst>
          </p:cNvPr>
          <p:cNvSpPr>
            <a:spLocks noGrp="1"/>
          </p:cNvSpPr>
          <p:nvPr>
            <p:ph type="title"/>
          </p:nvPr>
        </p:nvSpPr>
        <p:spPr/>
        <p:txBody>
          <a:bodyPr/>
          <a:lstStyle/>
          <a:p>
            <a:r>
              <a:rPr lang="en-US" dirty="0">
                <a:solidFill>
                  <a:schemeClr val="tx1">
                    <a:lumMod val="75000"/>
                    <a:lumOff val="25000"/>
                  </a:schemeClr>
                </a:solidFill>
              </a:rPr>
              <a:t>1. Laugh/YES Image</a:t>
            </a:r>
          </a:p>
        </p:txBody>
      </p:sp>
      <p:sp>
        <p:nvSpPr>
          <p:cNvPr id="3" name="Subtitle 2">
            <a:extLst>
              <a:ext uri="{FF2B5EF4-FFF2-40B4-BE49-F238E27FC236}">
                <a16:creationId xmlns:a16="http://schemas.microsoft.com/office/drawing/2014/main" id="{CC22C606-33FE-496D-9772-DC5387674326}"/>
              </a:ext>
            </a:extLst>
          </p:cNvPr>
          <p:cNvSpPr>
            <a:spLocks noGrp="1"/>
          </p:cNvSpPr>
          <p:nvPr>
            <p:ph idx="1"/>
          </p:nvPr>
        </p:nvSpPr>
        <p:spPr/>
        <p:txBody>
          <a:bodyPr/>
          <a:lstStyle/>
          <a:p>
            <a:endParaRPr lang="en-US" dirty="0">
              <a:solidFill>
                <a:schemeClr val="tx1">
                  <a:lumMod val="75000"/>
                  <a:lumOff val="25000"/>
                </a:schemeClr>
              </a:solidFill>
            </a:endParaRPr>
          </a:p>
        </p:txBody>
      </p:sp>
    </p:spTree>
    <p:extLst>
      <p:ext uri="{BB962C8B-B14F-4D97-AF65-F5344CB8AC3E}">
        <p14:creationId xmlns:p14="http://schemas.microsoft.com/office/powerpoint/2010/main" val="2918842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C726-E4C6-45D1-926B-7D8930B0E2F2}"/>
              </a:ext>
            </a:extLst>
          </p:cNvPr>
          <p:cNvSpPr>
            <a:spLocks noGrp="1"/>
          </p:cNvSpPr>
          <p:nvPr>
            <p:ph type="title"/>
          </p:nvPr>
        </p:nvSpPr>
        <p:spPr/>
        <p:txBody>
          <a:bodyPr/>
          <a:lstStyle/>
          <a:p>
            <a:r>
              <a:rPr lang="en-US" dirty="0">
                <a:solidFill>
                  <a:schemeClr val="tx1">
                    <a:lumMod val="75000"/>
                    <a:lumOff val="25000"/>
                  </a:schemeClr>
                </a:solidFill>
              </a:rPr>
              <a:t>2. You’re Awesome</a:t>
            </a:r>
          </a:p>
        </p:txBody>
      </p:sp>
      <p:sp>
        <p:nvSpPr>
          <p:cNvPr id="3" name="Subtitle 2">
            <a:extLst>
              <a:ext uri="{FF2B5EF4-FFF2-40B4-BE49-F238E27FC236}">
                <a16:creationId xmlns:a16="http://schemas.microsoft.com/office/drawing/2014/main" id="{CC22C606-33FE-496D-9772-DC5387674326}"/>
              </a:ext>
            </a:extLst>
          </p:cNvPr>
          <p:cNvSpPr>
            <a:spLocks noGrp="1"/>
          </p:cNvSpPr>
          <p:nvPr>
            <p:ph idx="1"/>
          </p:nvPr>
        </p:nvSpPr>
        <p:spPr/>
        <p:txBody>
          <a:bodyPr/>
          <a:lstStyle/>
          <a:p>
            <a:endParaRPr lang="en-US" dirty="0">
              <a:solidFill>
                <a:schemeClr val="tx1">
                  <a:lumMod val="75000"/>
                  <a:lumOff val="25000"/>
                </a:schemeClr>
              </a:solidFill>
            </a:endParaRPr>
          </a:p>
        </p:txBody>
      </p:sp>
    </p:spTree>
    <p:extLst>
      <p:ext uri="{BB962C8B-B14F-4D97-AF65-F5344CB8AC3E}">
        <p14:creationId xmlns:p14="http://schemas.microsoft.com/office/powerpoint/2010/main" val="3208387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C726-E4C6-45D1-926B-7D8930B0E2F2}"/>
              </a:ext>
            </a:extLst>
          </p:cNvPr>
          <p:cNvSpPr>
            <a:spLocks noGrp="1"/>
          </p:cNvSpPr>
          <p:nvPr>
            <p:ph type="ctrTitle"/>
          </p:nvPr>
        </p:nvSpPr>
        <p:spPr>
          <a:xfrm>
            <a:off x="0" y="2725578"/>
            <a:ext cx="9144000" cy="1406843"/>
          </a:xfrm>
          <a:solidFill>
            <a:srgbClr val="834D81"/>
          </a:solidFill>
          <a:ln>
            <a:noFill/>
          </a:ln>
        </p:spPr>
        <p:txBody>
          <a:bodyPr anchor="ctr" anchorCtr="0">
            <a:normAutofit/>
          </a:bodyPr>
          <a:lstStyle/>
          <a:p>
            <a:r>
              <a:rPr lang="en-US" sz="4700" b="1" dirty="0">
                <a:solidFill>
                  <a:schemeClr val="bg1"/>
                </a:solidFill>
              </a:rPr>
              <a:t>Title</a:t>
            </a:r>
            <a:br>
              <a:rPr lang="en-US" sz="4700" dirty="0">
                <a:solidFill>
                  <a:schemeClr val="bg1"/>
                </a:solidFill>
              </a:rPr>
            </a:br>
            <a:r>
              <a:rPr lang="en-US" sz="4800" dirty="0">
                <a:solidFill>
                  <a:schemeClr val="bg1"/>
                </a:solidFill>
              </a:rPr>
              <a:t>Subtitle</a:t>
            </a:r>
            <a:endParaRPr lang="en-US" sz="4700" dirty="0">
              <a:solidFill>
                <a:schemeClr val="bg1"/>
              </a:solidFill>
            </a:endParaRPr>
          </a:p>
        </p:txBody>
      </p:sp>
      <p:sp>
        <p:nvSpPr>
          <p:cNvPr id="4" name="Title 1">
            <a:extLst>
              <a:ext uri="{FF2B5EF4-FFF2-40B4-BE49-F238E27FC236}">
                <a16:creationId xmlns:a16="http://schemas.microsoft.com/office/drawing/2014/main" id="{4703968D-9636-39A3-5C84-1AB45BAEF10B}"/>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3. </a:t>
            </a:r>
          </a:p>
        </p:txBody>
      </p:sp>
    </p:spTree>
    <p:extLst>
      <p:ext uri="{BB962C8B-B14F-4D97-AF65-F5344CB8AC3E}">
        <p14:creationId xmlns:p14="http://schemas.microsoft.com/office/powerpoint/2010/main" val="2061542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07496-3693-4BFB-8797-0D1A82AE61C7}"/>
              </a:ext>
            </a:extLst>
          </p:cNvPr>
          <p:cNvSpPr>
            <a:spLocks noGrp="1"/>
          </p:cNvSpPr>
          <p:nvPr>
            <p:ph type="title"/>
          </p:nvPr>
        </p:nvSpPr>
        <p:spPr>
          <a:xfrm>
            <a:off x="628650" y="963877"/>
            <a:ext cx="2620771" cy="4930246"/>
          </a:xfrm>
        </p:spPr>
        <p:txBody>
          <a:bodyPr>
            <a:normAutofit/>
          </a:bodyPr>
          <a:lstStyle/>
          <a:p>
            <a:pPr algn="r"/>
            <a:r>
              <a:rPr lang="en-US" dirty="0">
                <a:solidFill>
                  <a:srgbClr val="834D81"/>
                </a:solidFill>
              </a:rPr>
              <a:t>What We’ll Cover</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F2F04C-2ECB-47E0-A130-25E764BB2ADA}"/>
              </a:ext>
            </a:extLst>
          </p:cNvPr>
          <p:cNvSpPr>
            <a:spLocks noGrp="1"/>
          </p:cNvSpPr>
          <p:nvPr>
            <p:ph idx="1"/>
          </p:nvPr>
        </p:nvSpPr>
        <p:spPr>
          <a:xfrm>
            <a:off x="3732023" y="963877"/>
            <a:ext cx="4783327" cy="4930246"/>
          </a:xfrm>
        </p:spPr>
        <p:txBody>
          <a:bodyPr anchor="ctr">
            <a:normAutofit/>
          </a:bodyPr>
          <a:lstStyle/>
          <a:p>
            <a:pPr marL="514350" indent="-514350">
              <a:buFont typeface="+mj-lt"/>
              <a:buAutoNum type="arabicPeriod"/>
            </a:pPr>
            <a:r>
              <a:rPr lang="en-US" dirty="0">
                <a:solidFill>
                  <a:schemeClr val="tx1">
                    <a:lumMod val="75000"/>
                    <a:lumOff val="25000"/>
                  </a:schemeClr>
                </a:solidFill>
                <a:latin typeface="+mj-lt"/>
              </a:rPr>
              <a:t>Teaching point 1 description</a:t>
            </a:r>
          </a:p>
          <a:p>
            <a:pPr marL="514350" indent="-514350">
              <a:buFont typeface="+mj-lt"/>
              <a:buAutoNum type="arabicPeriod"/>
            </a:pPr>
            <a:r>
              <a:rPr lang="en-US" dirty="0">
                <a:solidFill>
                  <a:schemeClr val="tx1">
                    <a:lumMod val="75000"/>
                    <a:lumOff val="25000"/>
                  </a:schemeClr>
                </a:solidFill>
                <a:latin typeface="+mj-lt"/>
              </a:rPr>
              <a:t>Teaching point 2 description</a:t>
            </a:r>
          </a:p>
          <a:p>
            <a:pPr marL="514350" indent="-514350">
              <a:buFont typeface="+mj-lt"/>
              <a:buAutoNum type="arabicPeriod"/>
            </a:pPr>
            <a:r>
              <a:rPr lang="en-US" dirty="0">
                <a:solidFill>
                  <a:schemeClr val="tx1">
                    <a:lumMod val="75000"/>
                    <a:lumOff val="25000"/>
                  </a:schemeClr>
                </a:solidFill>
                <a:latin typeface="+mj-lt"/>
              </a:rPr>
              <a:t>Teaching point 3 description</a:t>
            </a:r>
          </a:p>
        </p:txBody>
      </p:sp>
      <p:sp>
        <p:nvSpPr>
          <p:cNvPr id="4" name="Title 1">
            <a:extLst>
              <a:ext uri="{FF2B5EF4-FFF2-40B4-BE49-F238E27FC236}">
                <a16:creationId xmlns:a16="http://schemas.microsoft.com/office/drawing/2014/main" id="{0A9A7D5C-0FB3-4299-F651-579C2450C2DA}"/>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4. </a:t>
            </a:r>
          </a:p>
        </p:txBody>
      </p:sp>
    </p:spTree>
    <p:extLst>
      <p:ext uri="{BB962C8B-B14F-4D97-AF65-F5344CB8AC3E}">
        <p14:creationId xmlns:p14="http://schemas.microsoft.com/office/powerpoint/2010/main" val="48247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ABB7C3C-772B-41B3-833A-09753FA2D296}"/>
              </a:ext>
            </a:extLst>
          </p:cNvPr>
          <p:cNvSpPr/>
          <p:nvPr/>
        </p:nvSpPr>
        <p:spPr>
          <a:xfrm>
            <a:off x="241173" y="320040"/>
            <a:ext cx="8661654" cy="6217920"/>
          </a:xfrm>
          <a:prstGeom prst="rect">
            <a:avLst/>
          </a:prstGeom>
          <a:solidFill>
            <a:srgbClr val="834D8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4" name="Straight Connector 3">
            <a:extLst>
              <a:ext uri="{FF2B5EF4-FFF2-40B4-BE49-F238E27FC236}">
                <a16:creationId xmlns:a16="http://schemas.microsoft.com/office/drawing/2014/main" id="{C0590D7B-E284-401A-A4A7-2AA58468C741}"/>
              </a:ext>
            </a:extLst>
          </p:cNvPr>
          <p:cNvCxnSpPr/>
          <p:nvPr/>
        </p:nvCxnSpPr>
        <p:spPr>
          <a:xfrm>
            <a:off x="3048000" y="2057399"/>
            <a:ext cx="0" cy="2743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84C99242-183B-4AAA-B7ED-DFBCEA1EF0E7}"/>
              </a:ext>
            </a:extLst>
          </p:cNvPr>
          <p:cNvSpPr>
            <a:spLocks noGrp="1"/>
          </p:cNvSpPr>
          <p:nvPr>
            <p:ph type="title"/>
          </p:nvPr>
        </p:nvSpPr>
        <p:spPr>
          <a:xfrm>
            <a:off x="3285441" y="965199"/>
            <a:ext cx="5074558" cy="4927601"/>
          </a:xfrm>
        </p:spPr>
        <p:txBody>
          <a:bodyPr vert="horz" lIns="91440" tIns="45720" rIns="91440" bIns="45720" rtlCol="0" anchor="ctr">
            <a:normAutofit/>
          </a:bodyPr>
          <a:lstStyle/>
          <a:p>
            <a:pPr>
              <a:lnSpc>
                <a:spcPct val="90000"/>
              </a:lnSpc>
              <a:spcAft>
                <a:spcPts val="200"/>
              </a:spcAft>
            </a:pPr>
            <a:r>
              <a:rPr lang="en-US" kern="1200" dirty="0">
                <a:solidFill>
                  <a:schemeClr val="bg1"/>
                </a:solidFill>
                <a:latin typeface="Calibri Light" panose="020F0302020204030204" pitchFamily="34" charset="0"/>
                <a:cs typeface="Calibri Light" panose="020F0302020204030204" pitchFamily="34" charset="0"/>
              </a:rPr>
              <a:t>Why is this topic important to you?</a:t>
            </a:r>
            <a:r>
              <a:rPr lang="en-US" sz="3900" kern="1200" dirty="0">
                <a:solidFill>
                  <a:schemeClr val="bg1"/>
                </a:solidFill>
                <a:latin typeface="Calibri Light" panose="020F0302020204030204" pitchFamily="34" charset="0"/>
                <a:cs typeface="Calibri Light" panose="020F0302020204030204" pitchFamily="34" charset="0"/>
              </a:rPr>
              <a:t>	</a:t>
            </a:r>
            <a:endParaRPr lang="en-US" sz="3900" b="0" kern="1200" dirty="0">
              <a:solidFill>
                <a:schemeClr val="bg1"/>
              </a:solidFill>
              <a:latin typeface="Calibri Light" panose="020F0302020204030204" pitchFamily="34" charset="0"/>
              <a:cs typeface="Calibri Light" panose="020F0302020204030204" pitchFamily="34" charset="0"/>
            </a:endParaRPr>
          </a:p>
        </p:txBody>
      </p:sp>
      <p:sp>
        <p:nvSpPr>
          <p:cNvPr id="2" name="Title 1">
            <a:extLst>
              <a:ext uri="{FF2B5EF4-FFF2-40B4-BE49-F238E27FC236}">
                <a16:creationId xmlns:a16="http://schemas.microsoft.com/office/drawing/2014/main" id="{2EF1DFA1-7AF3-8DCB-0385-75FB8820AC3E}"/>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5. </a:t>
            </a:r>
          </a:p>
        </p:txBody>
      </p:sp>
    </p:spTree>
    <p:extLst>
      <p:ext uri="{BB962C8B-B14F-4D97-AF65-F5344CB8AC3E}">
        <p14:creationId xmlns:p14="http://schemas.microsoft.com/office/powerpoint/2010/main" val="195271803"/>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ABB7C3C-772B-41B3-833A-09753FA2D296}"/>
              </a:ext>
            </a:extLst>
          </p:cNvPr>
          <p:cNvSpPr/>
          <p:nvPr/>
        </p:nvSpPr>
        <p:spPr>
          <a:xfrm>
            <a:off x="241173" y="320040"/>
            <a:ext cx="8661654" cy="6217920"/>
          </a:xfrm>
          <a:prstGeom prst="rect">
            <a:avLst/>
          </a:prstGeom>
          <a:solidFill>
            <a:srgbClr val="834D8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4" name="Straight Connector 3">
            <a:extLst>
              <a:ext uri="{FF2B5EF4-FFF2-40B4-BE49-F238E27FC236}">
                <a16:creationId xmlns:a16="http://schemas.microsoft.com/office/drawing/2014/main" id="{C0590D7B-E284-401A-A4A7-2AA58468C741}"/>
              </a:ext>
            </a:extLst>
          </p:cNvPr>
          <p:cNvCxnSpPr/>
          <p:nvPr/>
        </p:nvCxnSpPr>
        <p:spPr>
          <a:xfrm>
            <a:off x="3048000" y="2057399"/>
            <a:ext cx="0" cy="2743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84C99242-183B-4AAA-B7ED-DFBCEA1EF0E7}"/>
              </a:ext>
            </a:extLst>
          </p:cNvPr>
          <p:cNvSpPr>
            <a:spLocks noGrp="1"/>
          </p:cNvSpPr>
          <p:nvPr>
            <p:ph type="title"/>
          </p:nvPr>
        </p:nvSpPr>
        <p:spPr>
          <a:xfrm>
            <a:off x="3285441" y="965199"/>
            <a:ext cx="5074558" cy="4927601"/>
          </a:xfrm>
        </p:spPr>
        <p:txBody>
          <a:bodyPr vert="horz" lIns="91440" tIns="45720" rIns="91440" bIns="45720" rtlCol="0" anchor="ctr">
            <a:normAutofit/>
          </a:bodyPr>
          <a:lstStyle/>
          <a:p>
            <a:pPr>
              <a:lnSpc>
                <a:spcPct val="90000"/>
              </a:lnSpc>
              <a:spcAft>
                <a:spcPts val="200"/>
              </a:spcAft>
            </a:pPr>
            <a:r>
              <a:rPr lang="en-US" sz="3900" dirty="0">
                <a:solidFill>
                  <a:schemeClr val="bg1"/>
                </a:solidFill>
                <a:latin typeface="Calibri Light" panose="020F0302020204030204" pitchFamily="34" charset="0"/>
                <a:cs typeface="Calibri Light" panose="020F0302020204030204" pitchFamily="34" charset="0"/>
              </a:rPr>
              <a:t>HIDDEN SLIDE: Introduce your Story</a:t>
            </a:r>
            <a:r>
              <a:rPr lang="en-US" sz="3900" kern="1200" dirty="0">
                <a:solidFill>
                  <a:schemeClr val="bg1"/>
                </a:solidFill>
                <a:latin typeface="Calibri Light" panose="020F0302020204030204" pitchFamily="34" charset="0"/>
                <a:cs typeface="Calibri Light" panose="020F0302020204030204" pitchFamily="34" charset="0"/>
              </a:rPr>
              <a:t>	</a:t>
            </a:r>
            <a:endParaRPr lang="en-US" sz="3900" b="0" kern="1200" dirty="0">
              <a:solidFill>
                <a:schemeClr val="bg1"/>
              </a:solidFill>
              <a:latin typeface="Calibri Light" panose="020F0302020204030204" pitchFamily="34" charset="0"/>
              <a:cs typeface="Calibri Light" panose="020F0302020204030204" pitchFamily="34" charset="0"/>
            </a:endParaRPr>
          </a:p>
        </p:txBody>
      </p:sp>
      <p:sp>
        <p:nvSpPr>
          <p:cNvPr id="2" name="Title 1">
            <a:extLst>
              <a:ext uri="{FF2B5EF4-FFF2-40B4-BE49-F238E27FC236}">
                <a16:creationId xmlns:a16="http://schemas.microsoft.com/office/drawing/2014/main" id="{86D340E4-F1A8-FC9D-3435-CCED597B3B11}"/>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6. </a:t>
            </a:r>
          </a:p>
        </p:txBody>
      </p:sp>
    </p:spTree>
    <p:extLst>
      <p:ext uri="{BB962C8B-B14F-4D97-AF65-F5344CB8AC3E}">
        <p14:creationId xmlns:p14="http://schemas.microsoft.com/office/powerpoint/2010/main" val="277951409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C726-E4C6-45D1-926B-7D8930B0E2F2}"/>
              </a:ext>
            </a:extLst>
          </p:cNvPr>
          <p:cNvSpPr>
            <a:spLocks noGrp="1"/>
          </p:cNvSpPr>
          <p:nvPr>
            <p:ph type="title"/>
          </p:nvPr>
        </p:nvSpPr>
        <p:spPr/>
        <p:txBody>
          <a:bodyPr>
            <a:normAutofit/>
          </a:bodyPr>
          <a:lstStyle/>
          <a:p>
            <a:pPr algn="ctr"/>
            <a:r>
              <a:rPr lang="en-US" sz="4000" dirty="0">
                <a:solidFill>
                  <a:schemeClr val="tx1">
                    <a:lumMod val="75000"/>
                    <a:lumOff val="25000"/>
                  </a:schemeClr>
                </a:solidFill>
              </a:rPr>
              <a:t>[Signature System]</a:t>
            </a:r>
          </a:p>
        </p:txBody>
      </p:sp>
      <p:sp>
        <p:nvSpPr>
          <p:cNvPr id="3" name="Subtitle 2">
            <a:extLst>
              <a:ext uri="{FF2B5EF4-FFF2-40B4-BE49-F238E27FC236}">
                <a16:creationId xmlns:a16="http://schemas.microsoft.com/office/drawing/2014/main" id="{CC22C606-33FE-496D-9772-DC5387674326}"/>
              </a:ext>
            </a:extLst>
          </p:cNvPr>
          <p:cNvSpPr>
            <a:spLocks noGrp="1"/>
          </p:cNvSpPr>
          <p:nvPr>
            <p:ph idx="1"/>
          </p:nvPr>
        </p:nvSpPr>
        <p:spPr/>
        <p:txBody>
          <a:bodyPr/>
          <a:lstStyle/>
          <a:p>
            <a:endParaRPr lang="en-US" dirty="0">
              <a:solidFill>
                <a:schemeClr val="tx1">
                  <a:lumMod val="75000"/>
                  <a:lumOff val="25000"/>
                </a:schemeClr>
              </a:solidFill>
            </a:endParaRPr>
          </a:p>
        </p:txBody>
      </p:sp>
      <p:sp>
        <p:nvSpPr>
          <p:cNvPr id="4" name="Title 1">
            <a:extLst>
              <a:ext uri="{FF2B5EF4-FFF2-40B4-BE49-F238E27FC236}">
                <a16:creationId xmlns:a16="http://schemas.microsoft.com/office/drawing/2014/main" id="{62EC17DD-A7BD-3F87-B85D-34EC51AC2293}"/>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7. </a:t>
            </a:r>
          </a:p>
        </p:txBody>
      </p:sp>
    </p:spTree>
    <p:extLst>
      <p:ext uri="{BB962C8B-B14F-4D97-AF65-F5344CB8AC3E}">
        <p14:creationId xmlns:p14="http://schemas.microsoft.com/office/powerpoint/2010/main" val="96631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107496-3693-4BFB-8797-0D1A82AE61C7}"/>
              </a:ext>
            </a:extLst>
          </p:cNvPr>
          <p:cNvSpPr>
            <a:spLocks noGrp="1"/>
          </p:cNvSpPr>
          <p:nvPr>
            <p:ph type="title"/>
          </p:nvPr>
        </p:nvSpPr>
        <p:spPr>
          <a:xfrm>
            <a:off x="628650" y="963877"/>
            <a:ext cx="2620771" cy="4930246"/>
          </a:xfrm>
        </p:spPr>
        <p:txBody>
          <a:bodyPr>
            <a:normAutofit/>
          </a:bodyPr>
          <a:lstStyle/>
          <a:p>
            <a:pPr algn="r"/>
            <a:r>
              <a:rPr lang="en-US">
                <a:solidFill>
                  <a:schemeClr val="accent1"/>
                </a:solidFill>
              </a:rPr>
              <a:t>1</a:t>
            </a:r>
            <a:endParaRPr lang="en-US"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F2F04C-2ECB-47E0-A130-25E764BB2ADA}"/>
              </a:ext>
            </a:extLst>
          </p:cNvPr>
          <p:cNvSpPr>
            <a:spLocks noGrp="1"/>
          </p:cNvSpPr>
          <p:nvPr>
            <p:ph idx="1"/>
          </p:nvPr>
        </p:nvSpPr>
        <p:spPr>
          <a:xfrm>
            <a:off x="3732023" y="963877"/>
            <a:ext cx="4783327" cy="4930246"/>
          </a:xfrm>
        </p:spPr>
        <p:txBody>
          <a:bodyPr anchor="ctr">
            <a:normAutofit/>
          </a:bodyPr>
          <a:lstStyle/>
          <a:p>
            <a:pPr marL="0" indent="0">
              <a:buNone/>
            </a:pPr>
            <a:r>
              <a:rPr lang="en-US" dirty="0">
                <a:solidFill>
                  <a:schemeClr val="tx1">
                    <a:lumMod val="75000"/>
                    <a:lumOff val="25000"/>
                  </a:schemeClr>
                </a:solidFill>
                <a:latin typeface="+mj-lt"/>
              </a:rPr>
              <a:t>Teaching Point 1 description</a:t>
            </a:r>
          </a:p>
        </p:txBody>
      </p:sp>
      <p:sp>
        <p:nvSpPr>
          <p:cNvPr id="4" name="Title 1">
            <a:extLst>
              <a:ext uri="{FF2B5EF4-FFF2-40B4-BE49-F238E27FC236}">
                <a16:creationId xmlns:a16="http://schemas.microsoft.com/office/drawing/2014/main" id="{9F822B7B-ECB3-8EA0-58F7-C90436F5C061}"/>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8. </a:t>
            </a:r>
          </a:p>
        </p:txBody>
      </p:sp>
    </p:spTree>
    <p:extLst>
      <p:ext uri="{BB962C8B-B14F-4D97-AF65-F5344CB8AC3E}">
        <p14:creationId xmlns:p14="http://schemas.microsoft.com/office/powerpoint/2010/main" val="932150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C726-E4C6-45D1-926B-7D8930B0E2F2}"/>
              </a:ext>
            </a:extLst>
          </p:cNvPr>
          <p:cNvSpPr>
            <a:spLocks noGrp="1"/>
          </p:cNvSpPr>
          <p:nvPr>
            <p:ph type="ctrTitle"/>
          </p:nvPr>
        </p:nvSpPr>
        <p:spPr>
          <a:xfrm>
            <a:off x="0" y="2725578"/>
            <a:ext cx="9144000" cy="1406843"/>
          </a:xfrm>
          <a:solidFill>
            <a:srgbClr val="834D81"/>
          </a:solidFill>
          <a:ln>
            <a:noFill/>
          </a:ln>
        </p:spPr>
        <p:txBody>
          <a:bodyPr anchor="ctr" anchorCtr="0">
            <a:normAutofit fontScale="90000"/>
          </a:bodyPr>
          <a:lstStyle/>
          <a:p>
            <a:r>
              <a:rPr lang="en-US" sz="4800" b="1">
                <a:solidFill>
                  <a:schemeClr val="bg1"/>
                </a:solidFill>
              </a:rPr>
              <a:t>Foundational learning, </a:t>
            </a:r>
            <a:br>
              <a:rPr lang="en-US" sz="4800" b="1" dirty="0">
                <a:solidFill>
                  <a:schemeClr val="bg1"/>
                </a:solidFill>
              </a:rPr>
            </a:br>
            <a:r>
              <a:rPr lang="en-US" sz="4800" b="1" dirty="0">
                <a:solidFill>
                  <a:schemeClr val="bg1"/>
                </a:solidFill>
              </a:rPr>
              <a:t>mindset or belief</a:t>
            </a:r>
            <a:endParaRPr lang="en-US" sz="4700" b="1" dirty="0">
              <a:solidFill>
                <a:schemeClr val="bg1"/>
              </a:solidFill>
            </a:endParaRPr>
          </a:p>
        </p:txBody>
      </p:sp>
      <p:sp>
        <p:nvSpPr>
          <p:cNvPr id="3" name="Title 1">
            <a:extLst>
              <a:ext uri="{FF2B5EF4-FFF2-40B4-BE49-F238E27FC236}">
                <a16:creationId xmlns:a16="http://schemas.microsoft.com/office/drawing/2014/main" id="{71702AFF-64C1-A4BF-F95A-58B86B79A2F9}"/>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8. </a:t>
            </a:r>
          </a:p>
        </p:txBody>
      </p:sp>
    </p:spTree>
    <p:extLst>
      <p:ext uri="{BB962C8B-B14F-4D97-AF65-F5344CB8AC3E}">
        <p14:creationId xmlns:p14="http://schemas.microsoft.com/office/powerpoint/2010/main" val="2933273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FB6986-089D-4295-845B-45A8E22A1527}"/>
              </a:ext>
            </a:extLst>
          </p:cNvPr>
          <p:cNvSpPr>
            <a:spLocks noGrp="1"/>
          </p:cNvSpPr>
          <p:nvPr>
            <p:ph type="title"/>
          </p:nvPr>
        </p:nvSpPr>
        <p:spPr>
          <a:solidFill>
            <a:srgbClr val="834D81"/>
          </a:solidFill>
        </p:spPr>
        <p:txBody>
          <a:bodyPr/>
          <a:lstStyle/>
          <a:p>
            <a:pPr algn="ctr"/>
            <a:r>
              <a:rPr lang="en-US" sz="2400" b="1" dirty="0">
                <a:solidFill>
                  <a:srgbClr val="FF0000"/>
                </a:solidFill>
              </a:rPr>
              <a:t>EXAMPLE CASE STUDY </a:t>
            </a:r>
            <a:r>
              <a:rPr lang="en-US" b="1" dirty="0">
                <a:solidFill>
                  <a:schemeClr val="bg1"/>
                </a:solidFill>
              </a:rPr>
              <a:t>Eliminate the Guesswork</a:t>
            </a:r>
          </a:p>
        </p:txBody>
      </p:sp>
      <p:pic>
        <p:nvPicPr>
          <p:cNvPr id="5" name="Picture Placeholder 4" descr="A person standing in front of a building&#10;&#10;Description automatically generated">
            <a:extLst>
              <a:ext uri="{FF2B5EF4-FFF2-40B4-BE49-F238E27FC236}">
                <a16:creationId xmlns:a16="http://schemas.microsoft.com/office/drawing/2014/main" id="{260E39E3-FEBD-41E8-9031-77992999718A}"/>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798" r="798"/>
          <a:stretch>
            <a:fillRect/>
          </a:stretch>
        </p:blipFill>
        <p:spPr>
          <a:xfrm>
            <a:off x="4572000" y="1676400"/>
            <a:ext cx="2949178" cy="3104930"/>
          </a:xfrm>
        </p:spPr>
      </p:pic>
      <p:sp>
        <p:nvSpPr>
          <p:cNvPr id="4" name="Text Placeholder 3">
            <a:extLst>
              <a:ext uri="{FF2B5EF4-FFF2-40B4-BE49-F238E27FC236}">
                <a16:creationId xmlns:a16="http://schemas.microsoft.com/office/drawing/2014/main" id="{D573C99D-61E0-4BD0-849E-CB1ED9D5D074}"/>
              </a:ext>
            </a:extLst>
          </p:cNvPr>
          <p:cNvSpPr>
            <a:spLocks noGrp="1"/>
          </p:cNvSpPr>
          <p:nvPr>
            <p:ph type="body" sz="half" idx="2"/>
          </p:nvPr>
        </p:nvSpPr>
        <p:spPr/>
        <p:txBody>
          <a:bodyPr>
            <a:normAutofit fontScale="92500" lnSpcReduction="10000"/>
          </a:bodyPr>
          <a:lstStyle/>
          <a:p>
            <a:endParaRPr lang="en-US" sz="2000" dirty="0"/>
          </a:p>
          <a:p>
            <a:r>
              <a:rPr lang="en-US" sz="2000" dirty="0"/>
              <a:t>“It was such a relief </a:t>
            </a:r>
            <a:r>
              <a:rPr lang="en-US" sz="2000" b="1" dirty="0"/>
              <a:t>to take the guesswork out </a:t>
            </a:r>
            <a:r>
              <a:rPr lang="en-US" sz="2000" dirty="0"/>
              <a:t>of how to put together my talk. The structure Mary gave me made it so simple to organize the content, and </a:t>
            </a:r>
            <a:r>
              <a:rPr lang="en-US" sz="2000" b="1" dirty="0"/>
              <a:t>my offer feels just like I’m talking to the audience </a:t>
            </a:r>
            <a:r>
              <a:rPr lang="en-US" sz="2000" dirty="0"/>
              <a:t>instead of a prolonged sales pitch.”</a:t>
            </a:r>
          </a:p>
          <a:p>
            <a:r>
              <a:rPr lang="en-US" dirty="0"/>
              <a:t>​​​</a:t>
            </a:r>
          </a:p>
          <a:p>
            <a:pPr algn="r"/>
            <a:r>
              <a:rPr lang="en-US" dirty="0"/>
              <a:t>- Mary Sue Dahill, </a:t>
            </a:r>
            <a:br>
              <a:rPr lang="en-US" dirty="0"/>
            </a:br>
            <a:r>
              <a:rPr lang="en-US" dirty="0"/>
              <a:t>Work Smarter Digital, </a:t>
            </a:r>
            <a:br>
              <a:rPr lang="en-US" dirty="0"/>
            </a:br>
            <a:r>
              <a:rPr lang="en-US" dirty="0"/>
              <a:t>Arlington, VA</a:t>
            </a:r>
          </a:p>
          <a:p>
            <a:endParaRPr lang="en-US" dirty="0"/>
          </a:p>
        </p:txBody>
      </p:sp>
    </p:spTree>
    <p:extLst>
      <p:ext uri="{BB962C8B-B14F-4D97-AF65-F5344CB8AC3E}">
        <p14:creationId xmlns:p14="http://schemas.microsoft.com/office/powerpoint/2010/main" val="2375693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Effect transition="in" filter="fade">
                                      <p:cBhvr>
                                        <p:cTn id="13"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107496-3693-4BFB-8797-0D1A82AE61C7}"/>
              </a:ext>
            </a:extLst>
          </p:cNvPr>
          <p:cNvSpPr>
            <a:spLocks noGrp="1"/>
          </p:cNvSpPr>
          <p:nvPr>
            <p:ph type="title"/>
          </p:nvPr>
        </p:nvSpPr>
        <p:spPr>
          <a:xfrm>
            <a:off x="628650" y="963877"/>
            <a:ext cx="2620771" cy="4930246"/>
          </a:xfrm>
        </p:spPr>
        <p:txBody>
          <a:bodyPr>
            <a:normAutofit/>
          </a:bodyPr>
          <a:lstStyle/>
          <a:p>
            <a:pPr algn="r"/>
            <a:r>
              <a:rPr lang="en-US" dirty="0">
                <a:solidFill>
                  <a:srgbClr val="834D81"/>
                </a:solidFill>
              </a:rPr>
              <a:t>2</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F2F04C-2ECB-47E0-A130-25E764BB2ADA}"/>
              </a:ext>
            </a:extLst>
          </p:cNvPr>
          <p:cNvSpPr>
            <a:spLocks noGrp="1"/>
          </p:cNvSpPr>
          <p:nvPr>
            <p:ph idx="1"/>
          </p:nvPr>
        </p:nvSpPr>
        <p:spPr>
          <a:xfrm>
            <a:off x="3732023" y="963877"/>
            <a:ext cx="4783327" cy="4930246"/>
          </a:xfrm>
        </p:spPr>
        <p:txBody>
          <a:bodyPr anchor="ctr">
            <a:normAutofit/>
          </a:bodyPr>
          <a:lstStyle/>
          <a:p>
            <a:pPr marL="0" indent="0">
              <a:buNone/>
            </a:pPr>
            <a:r>
              <a:rPr lang="en-US" dirty="0">
                <a:solidFill>
                  <a:schemeClr val="tx1">
                    <a:lumMod val="75000"/>
                    <a:lumOff val="25000"/>
                  </a:schemeClr>
                </a:solidFill>
                <a:latin typeface="+mj-lt"/>
              </a:rPr>
              <a:t>Teaching Point 2 description</a:t>
            </a:r>
          </a:p>
        </p:txBody>
      </p:sp>
      <p:sp>
        <p:nvSpPr>
          <p:cNvPr id="4" name="Title 1">
            <a:extLst>
              <a:ext uri="{FF2B5EF4-FFF2-40B4-BE49-F238E27FC236}">
                <a16:creationId xmlns:a16="http://schemas.microsoft.com/office/drawing/2014/main" id="{379A7995-C56B-24AC-C815-74983B5BFE44}"/>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9. </a:t>
            </a:r>
          </a:p>
        </p:txBody>
      </p:sp>
    </p:spTree>
    <p:extLst>
      <p:ext uri="{BB962C8B-B14F-4D97-AF65-F5344CB8AC3E}">
        <p14:creationId xmlns:p14="http://schemas.microsoft.com/office/powerpoint/2010/main" val="2523520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C726-E4C6-45D1-926B-7D8930B0E2F2}"/>
              </a:ext>
            </a:extLst>
          </p:cNvPr>
          <p:cNvSpPr>
            <a:spLocks noGrp="1"/>
          </p:cNvSpPr>
          <p:nvPr>
            <p:ph type="title"/>
          </p:nvPr>
        </p:nvSpPr>
        <p:spPr/>
        <p:txBody>
          <a:bodyPr>
            <a:normAutofit/>
          </a:bodyPr>
          <a:lstStyle/>
          <a:p>
            <a:pPr algn="ctr"/>
            <a:r>
              <a:rPr lang="en-US" sz="4000" dirty="0">
                <a:solidFill>
                  <a:schemeClr val="tx1">
                    <a:lumMod val="75000"/>
                    <a:lumOff val="25000"/>
                  </a:schemeClr>
                </a:solidFill>
              </a:rPr>
              <a:t>[Signature System]</a:t>
            </a:r>
          </a:p>
        </p:txBody>
      </p:sp>
      <p:sp>
        <p:nvSpPr>
          <p:cNvPr id="3" name="Subtitle 2">
            <a:extLst>
              <a:ext uri="{FF2B5EF4-FFF2-40B4-BE49-F238E27FC236}">
                <a16:creationId xmlns:a16="http://schemas.microsoft.com/office/drawing/2014/main" id="{CC22C606-33FE-496D-9772-DC5387674326}"/>
              </a:ext>
            </a:extLst>
          </p:cNvPr>
          <p:cNvSpPr>
            <a:spLocks noGrp="1"/>
          </p:cNvSpPr>
          <p:nvPr>
            <p:ph idx="1"/>
          </p:nvPr>
        </p:nvSpPr>
        <p:spPr/>
        <p:txBody>
          <a:bodyPr/>
          <a:lstStyle/>
          <a:p>
            <a:endParaRPr lang="en-US" dirty="0">
              <a:solidFill>
                <a:schemeClr val="tx1">
                  <a:lumMod val="75000"/>
                  <a:lumOff val="25000"/>
                </a:schemeClr>
              </a:solidFill>
            </a:endParaRPr>
          </a:p>
        </p:txBody>
      </p:sp>
      <p:sp>
        <p:nvSpPr>
          <p:cNvPr id="4" name="Title 1">
            <a:extLst>
              <a:ext uri="{FF2B5EF4-FFF2-40B4-BE49-F238E27FC236}">
                <a16:creationId xmlns:a16="http://schemas.microsoft.com/office/drawing/2014/main" id="{1E80FDF1-2464-ED3E-A6B4-974944C7B610}"/>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9. </a:t>
            </a:r>
          </a:p>
        </p:txBody>
      </p:sp>
    </p:spTree>
    <p:extLst>
      <p:ext uri="{BB962C8B-B14F-4D97-AF65-F5344CB8AC3E}">
        <p14:creationId xmlns:p14="http://schemas.microsoft.com/office/powerpoint/2010/main" val="3362417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C726-E4C6-45D1-926B-7D8930B0E2F2}"/>
              </a:ext>
            </a:extLst>
          </p:cNvPr>
          <p:cNvSpPr>
            <a:spLocks noGrp="1"/>
          </p:cNvSpPr>
          <p:nvPr>
            <p:ph type="title"/>
          </p:nvPr>
        </p:nvSpPr>
        <p:spPr>
          <a:xfrm>
            <a:off x="628650" y="410847"/>
            <a:ext cx="7886700" cy="1097914"/>
          </a:xfrm>
          <a:solidFill>
            <a:srgbClr val="834D81"/>
          </a:solidFill>
        </p:spPr>
        <p:txBody>
          <a:bodyPr/>
          <a:lstStyle/>
          <a:p>
            <a:pPr algn="ctr"/>
            <a:r>
              <a:rPr lang="en-US" b="1" dirty="0">
                <a:solidFill>
                  <a:schemeClr val="bg1"/>
                </a:solidFill>
              </a:rPr>
              <a:t>Element 2 Content</a:t>
            </a:r>
          </a:p>
        </p:txBody>
      </p:sp>
      <p:sp>
        <p:nvSpPr>
          <p:cNvPr id="3" name="Subtitle 2">
            <a:extLst>
              <a:ext uri="{FF2B5EF4-FFF2-40B4-BE49-F238E27FC236}">
                <a16:creationId xmlns:a16="http://schemas.microsoft.com/office/drawing/2014/main" id="{CC22C606-33FE-496D-9772-DC5387674326}"/>
              </a:ext>
            </a:extLst>
          </p:cNvPr>
          <p:cNvSpPr>
            <a:spLocks noGrp="1"/>
          </p:cNvSpPr>
          <p:nvPr>
            <p:ph idx="1"/>
          </p:nvPr>
        </p:nvSpPr>
        <p:spPr/>
        <p:txBody>
          <a:bodyPr/>
          <a:lstStyle/>
          <a:p>
            <a:pPr marL="0" indent="0">
              <a:buNone/>
            </a:pPr>
            <a:r>
              <a:rPr lang="en-US" dirty="0">
                <a:solidFill>
                  <a:schemeClr val="tx1">
                    <a:lumMod val="75000"/>
                    <a:lumOff val="25000"/>
                  </a:schemeClr>
                </a:solidFill>
              </a:rPr>
              <a:t>Duplicate this slide as needed for additional Element 2 content</a:t>
            </a:r>
          </a:p>
          <a:p>
            <a:pPr marL="0" indent="0">
              <a:buNone/>
            </a:pPr>
            <a:endParaRPr lang="en-US" dirty="0">
              <a:solidFill>
                <a:schemeClr val="tx1">
                  <a:lumMod val="75000"/>
                  <a:lumOff val="25000"/>
                </a:schemeClr>
              </a:solidFill>
            </a:endParaRPr>
          </a:p>
        </p:txBody>
      </p:sp>
      <p:sp>
        <p:nvSpPr>
          <p:cNvPr id="4" name="Title 1">
            <a:extLst>
              <a:ext uri="{FF2B5EF4-FFF2-40B4-BE49-F238E27FC236}">
                <a16:creationId xmlns:a16="http://schemas.microsoft.com/office/drawing/2014/main" id="{D752B5C4-6D91-CDFF-29D9-DBF50E930332}"/>
              </a:ext>
            </a:extLst>
          </p:cNvPr>
          <p:cNvSpPr txBox="1">
            <a:spLocks/>
          </p:cNvSpPr>
          <p:nvPr/>
        </p:nvSpPr>
        <p:spPr>
          <a:xfrm>
            <a:off x="628650" y="365126"/>
            <a:ext cx="832597" cy="647885"/>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dirty="0">
                <a:solidFill>
                  <a:schemeClr val="tx1">
                    <a:lumMod val="75000"/>
                    <a:lumOff val="25000"/>
                  </a:schemeClr>
                </a:solidFill>
              </a:rPr>
              <a:t>9. </a:t>
            </a:r>
          </a:p>
        </p:txBody>
      </p:sp>
    </p:spTree>
    <p:extLst>
      <p:ext uri="{BB962C8B-B14F-4D97-AF65-F5344CB8AC3E}">
        <p14:creationId xmlns:p14="http://schemas.microsoft.com/office/powerpoint/2010/main" val="1703755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FB6986-089D-4295-845B-45A8E22A1527}"/>
              </a:ext>
            </a:extLst>
          </p:cNvPr>
          <p:cNvSpPr>
            <a:spLocks noGrp="1"/>
          </p:cNvSpPr>
          <p:nvPr>
            <p:ph type="title"/>
          </p:nvPr>
        </p:nvSpPr>
        <p:spPr>
          <a:solidFill>
            <a:srgbClr val="834D81"/>
          </a:solidFill>
        </p:spPr>
        <p:txBody>
          <a:bodyPr/>
          <a:lstStyle/>
          <a:p>
            <a:pPr algn="ctr"/>
            <a:r>
              <a:rPr lang="en-US" b="1" dirty="0">
                <a:solidFill>
                  <a:srgbClr val="FF0000"/>
                </a:solidFill>
              </a:rPr>
              <a:t>TEMPLATE</a:t>
            </a:r>
            <a:r>
              <a:rPr lang="en-US" b="1" dirty="0">
                <a:solidFill>
                  <a:schemeClr val="bg1"/>
                </a:solidFill>
              </a:rPr>
              <a:t> </a:t>
            </a:r>
            <a:br>
              <a:rPr lang="en-US" b="1" dirty="0">
                <a:solidFill>
                  <a:schemeClr val="bg1"/>
                </a:solidFill>
              </a:rPr>
            </a:br>
            <a:r>
              <a:rPr lang="en-US" b="1" dirty="0">
                <a:solidFill>
                  <a:schemeClr val="bg1"/>
                </a:solidFill>
              </a:rPr>
              <a:t>Case Study</a:t>
            </a:r>
          </a:p>
        </p:txBody>
      </p:sp>
      <p:sp>
        <p:nvSpPr>
          <p:cNvPr id="2" name="Picture Placeholder 1">
            <a:extLst>
              <a:ext uri="{FF2B5EF4-FFF2-40B4-BE49-F238E27FC236}">
                <a16:creationId xmlns:a16="http://schemas.microsoft.com/office/drawing/2014/main" id="{8C1C1FCA-8825-4E47-B3E1-9152F13CDC9D}"/>
              </a:ext>
            </a:extLst>
          </p:cNvPr>
          <p:cNvSpPr>
            <a:spLocks noGrp="1"/>
          </p:cNvSpPr>
          <p:nvPr>
            <p:ph type="pic" idx="1"/>
          </p:nvPr>
        </p:nvSpPr>
        <p:spPr/>
        <p:txBody>
          <a:bodyPr/>
          <a:lstStyle/>
          <a:p>
            <a:endParaRPr lang="en-US"/>
          </a:p>
        </p:txBody>
      </p:sp>
      <p:sp>
        <p:nvSpPr>
          <p:cNvPr id="4" name="Text Placeholder 3">
            <a:extLst>
              <a:ext uri="{FF2B5EF4-FFF2-40B4-BE49-F238E27FC236}">
                <a16:creationId xmlns:a16="http://schemas.microsoft.com/office/drawing/2014/main" id="{D573C99D-61E0-4BD0-849E-CB1ED9D5D074}"/>
              </a:ext>
            </a:extLst>
          </p:cNvPr>
          <p:cNvSpPr>
            <a:spLocks noGrp="1"/>
          </p:cNvSpPr>
          <p:nvPr>
            <p:ph type="body" sz="half" idx="2"/>
          </p:nvPr>
        </p:nvSpPr>
        <p:spPr/>
        <p:txBody>
          <a:bodyPr/>
          <a:lstStyle/>
          <a:p>
            <a:endParaRPr lang="en-US" dirty="0"/>
          </a:p>
        </p:txBody>
      </p:sp>
    </p:spTree>
    <p:extLst>
      <p:ext uri="{BB962C8B-B14F-4D97-AF65-F5344CB8AC3E}">
        <p14:creationId xmlns:p14="http://schemas.microsoft.com/office/powerpoint/2010/main" val="23512402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ABB7C3C-772B-41B3-833A-09753FA2D296}"/>
              </a:ext>
            </a:extLst>
          </p:cNvPr>
          <p:cNvSpPr/>
          <p:nvPr/>
        </p:nvSpPr>
        <p:spPr>
          <a:xfrm>
            <a:off x="241173" y="320040"/>
            <a:ext cx="8661654" cy="6217920"/>
          </a:xfrm>
          <a:prstGeom prst="rect">
            <a:avLst/>
          </a:prstGeom>
          <a:solidFill>
            <a:srgbClr val="834D8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4" name="Straight Connector 3">
            <a:extLst>
              <a:ext uri="{FF2B5EF4-FFF2-40B4-BE49-F238E27FC236}">
                <a16:creationId xmlns:a16="http://schemas.microsoft.com/office/drawing/2014/main" id="{C0590D7B-E284-401A-A4A7-2AA58468C741}"/>
              </a:ext>
            </a:extLst>
          </p:cNvPr>
          <p:cNvCxnSpPr/>
          <p:nvPr/>
        </p:nvCxnSpPr>
        <p:spPr>
          <a:xfrm>
            <a:off x="3048000" y="2057399"/>
            <a:ext cx="0" cy="2743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84C99242-183B-4AAA-B7ED-DFBCEA1EF0E7}"/>
              </a:ext>
            </a:extLst>
          </p:cNvPr>
          <p:cNvSpPr>
            <a:spLocks noGrp="1"/>
          </p:cNvSpPr>
          <p:nvPr>
            <p:ph type="title"/>
          </p:nvPr>
        </p:nvSpPr>
        <p:spPr>
          <a:xfrm>
            <a:off x="3285441" y="965199"/>
            <a:ext cx="5074558" cy="4927601"/>
          </a:xfrm>
        </p:spPr>
        <p:txBody>
          <a:bodyPr vert="horz" lIns="91440" tIns="45720" rIns="91440" bIns="45720" rtlCol="0" anchor="ctr">
            <a:normAutofit/>
          </a:bodyPr>
          <a:lstStyle/>
          <a:p>
            <a:pPr>
              <a:lnSpc>
                <a:spcPct val="90000"/>
              </a:lnSpc>
              <a:spcAft>
                <a:spcPts val="200"/>
              </a:spcAft>
            </a:pPr>
            <a:r>
              <a:rPr lang="en-US" kern="1200" dirty="0">
                <a:solidFill>
                  <a:schemeClr val="bg1"/>
                </a:solidFill>
                <a:latin typeface="Calibri Light" panose="020F0302020204030204" pitchFamily="34" charset="0"/>
                <a:cs typeface="Calibri Light" panose="020F0302020204030204" pitchFamily="34" charset="0"/>
              </a:rPr>
              <a:t>What did you discover? </a:t>
            </a:r>
            <a:br>
              <a:rPr lang="en-US" dirty="0">
                <a:solidFill>
                  <a:schemeClr val="bg1"/>
                </a:solidFill>
                <a:latin typeface="Calibri Light" panose="020F0302020204030204" pitchFamily="34" charset="0"/>
                <a:cs typeface="Calibri Light" panose="020F0302020204030204" pitchFamily="34" charset="0"/>
              </a:rPr>
            </a:br>
            <a:br>
              <a:rPr lang="en-US" dirty="0">
                <a:solidFill>
                  <a:schemeClr val="bg1"/>
                </a:solidFill>
                <a:latin typeface="Calibri Light" panose="020F0302020204030204" pitchFamily="34" charset="0"/>
                <a:cs typeface="Calibri Light" panose="020F0302020204030204" pitchFamily="34" charset="0"/>
              </a:rPr>
            </a:br>
            <a:r>
              <a:rPr lang="en-US" dirty="0">
                <a:solidFill>
                  <a:schemeClr val="bg1"/>
                </a:solidFill>
                <a:latin typeface="Calibri Light" panose="020F0302020204030204" pitchFamily="34" charset="0"/>
                <a:cs typeface="Calibri Light" panose="020F0302020204030204" pitchFamily="34" charset="0"/>
              </a:rPr>
              <a:t>- or – </a:t>
            </a:r>
            <a:br>
              <a:rPr lang="en-US" dirty="0">
                <a:solidFill>
                  <a:schemeClr val="bg1"/>
                </a:solidFill>
                <a:latin typeface="Calibri Light" panose="020F0302020204030204" pitchFamily="34" charset="0"/>
                <a:cs typeface="Calibri Light" panose="020F0302020204030204" pitchFamily="34" charset="0"/>
              </a:rPr>
            </a:br>
            <a:br>
              <a:rPr lang="en-US" dirty="0">
                <a:solidFill>
                  <a:schemeClr val="bg1"/>
                </a:solidFill>
                <a:latin typeface="Calibri Light" panose="020F0302020204030204" pitchFamily="34" charset="0"/>
                <a:cs typeface="Calibri Light" panose="020F0302020204030204" pitchFamily="34" charset="0"/>
              </a:rPr>
            </a:br>
            <a:r>
              <a:rPr lang="en-US" kern="1200" dirty="0">
                <a:solidFill>
                  <a:schemeClr val="bg1"/>
                </a:solidFill>
                <a:latin typeface="Calibri Light" panose="020F0302020204030204" pitchFamily="34" charset="0"/>
                <a:cs typeface="Calibri Light" panose="020F0302020204030204" pitchFamily="34" charset="0"/>
              </a:rPr>
              <a:t> Q &amp; A</a:t>
            </a:r>
            <a:r>
              <a:rPr lang="en-US" sz="3900" kern="1200" dirty="0">
                <a:solidFill>
                  <a:schemeClr val="bg1"/>
                </a:solidFill>
                <a:latin typeface="Calibri Light" panose="020F0302020204030204" pitchFamily="34" charset="0"/>
                <a:cs typeface="Calibri Light" panose="020F0302020204030204" pitchFamily="34" charset="0"/>
              </a:rPr>
              <a:t>	</a:t>
            </a:r>
            <a:endParaRPr lang="en-US" sz="3900" b="0" kern="1200" dirty="0">
              <a:solidFill>
                <a:schemeClr val="bg1"/>
              </a:solidFill>
              <a:latin typeface="Calibri Light" panose="020F0302020204030204" pitchFamily="34" charset="0"/>
              <a:cs typeface="Calibri Light" panose="020F0302020204030204" pitchFamily="34" charset="0"/>
            </a:endParaRPr>
          </a:p>
        </p:txBody>
      </p:sp>
      <p:sp>
        <p:nvSpPr>
          <p:cNvPr id="2" name="Title 1">
            <a:extLst>
              <a:ext uri="{FF2B5EF4-FFF2-40B4-BE49-F238E27FC236}">
                <a16:creationId xmlns:a16="http://schemas.microsoft.com/office/drawing/2014/main" id="{66B10563-E061-FD69-5745-7E2C54484434}"/>
              </a:ext>
            </a:extLst>
          </p:cNvPr>
          <p:cNvSpPr txBox="1">
            <a:spLocks/>
          </p:cNvSpPr>
          <p:nvPr/>
        </p:nvSpPr>
        <p:spPr>
          <a:xfrm>
            <a:off x="628650" y="365126"/>
            <a:ext cx="993962" cy="94372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700" dirty="0">
                <a:solidFill>
                  <a:schemeClr val="tx1">
                    <a:lumMod val="75000"/>
                    <a:lumOff val="25000"/>
                  </a:schemeClr>
                </a:solidFill>
              </a:rPr>
              <a:t>10. </a:t>
            </a:r>
          </a:p>
        </p:txBody>
      </p:sp>
    </p:spTree>
    <p:extLst>
      <p:ext uri="{BB962C8B-B14F-4D97-AF65-F5344CB8AC3E}">
        <p14:creationId xmlns:p14="http://schemas.microsoft.com/office/powerpoint/2010/main" val="2035653021"/>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ABB7C3C-772B-41B3-833A-09753FA2D296}"/>
              </a:ext>
            </a:extLst>
          </p:cNvPr>
          <p:cNvSpPr/>
          <p:nvPr/>
        </p:nvSpPr>
        <p:spPr>
          <a:xfrm>
            <a:off x="241173" y="320040"/>
            <a:ext cx="8661654" cy="6217920"/>
          </a:xfrm>
          <a:prstGeom prst="rect">
            <a:avLst/>
          </a:prstGeom>
          <a:solidFill>
            <a:srgbClr val="834D8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4" name="Straight Connector 3">
            <a:extLst>
              <a:ext uri="{FF2B5EF4-FFF2-40B4-BE49-F238E27FC236}">
                <a16:creationId xmlns:a16="http://schemas.microsoft.com/office/drawing/2014/main" id="{C0590D7B-E284-401A-A4A7-2AA58468C741}"/>
              </a:ext>
            </a:extLst>
          </p:cNvPr>
          <p:cNvCxnSpPr/>
          <p:nvPr/>
        </p:nvCxnSpPr>
        <p:spPr>
          <a:xfrm>
            <a:off x="3048000" y="2057399"/>
            <a:ext cx="0" cy="2743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84C99242-183B-4AAA-B7ED-DFBCEA1EF0E7}"/>
              </a:ext>
            </a:extLst>
          </p:cNvPr>
          <p:cNvSpPr>
            <a:spLocks noGrp="1"/>
          </p:cNvSpPr>
          <p:nvPr>
            <p:ph type="title"/>
          </p:nvPr>
        </p:nvSpPr>
        <p:spPr>
          <a:xfrm>
            <a:off x="3285441" y="965199"/>
            <a:ext cx="5074558" cy="4927601"/>
          </a:xfrm>
        </p:spPr>
        <p:txBody>
          <a:bodyPr vert="horz" lIns="91440" tIns="45720" rIns="91440" bIns="45720" rtlCol="0" anchor="ctr">
            <a:normAutofit/>
          </a:bodyPr>
          <a:lstStyle/>
          <a:p>
            <a:pPr>
              <a:lnSpc>
                <a:spcPct val="90000"/>
              </a:lnSpc>
              <a:spcAft>
                <a:spcPts val="200"/>
              </a:spcAft>
            </a:pPr>
            <a:r>
              <a:rPr lang="en-US" sz="3900" b="0" dirty="0">
                <a:solidFill>
                  <a:schemeClr val="bg1"/>
                </a:solidFill>
                <a:latin typeface="Calibri Light" panose="020F0302020204030204" pitchFamily="34" charset="0"/>
                <a:cs typeface="Calibri Light" panose="020F0302020204030204" pitchFamily="34" charset="0"/>
              </a:rPr>
              <a:t>HIDDEN SLIDE: make offer of additional resource, do not create slide for this</a:t>
            </a:r>
            <a:endParaRPr lang="en-US" sz="3900" b="0" kern="1200" dirty="0">
              <a:solidFill>
                <a:schemeClr val="bg1"/>
              </a:solidFill>
              <a:latin typeface="Calibri Light" panose="020F0302020204030204" pitchFamily="34" charset="0"/>
              <a:cs typeface="Calibri Light" panose="020F0302020204030204" pitchFamily="34" charset="0"/>
            </a:endParaRPr>
          </a:p>
        </p:txBody>
      </p:sp>
      <p:sp>
        <p:nvSpPr>
          <p:cNvPr id="5" name="Title 1">
            <a:extLst>
              <a:ext uri="{FF2B5EF4-FFF2-40B4-BE49-F238E27FC236}">
                <a16:creationId xmlns:a16="http://schemas.microsoft.com/office/drawing/2014/main" id="{1D204B1E-8FC2-3203-2889-7531391EF017}"/>
              </a:ext>
            </a:extLst>
          </p:cNvPr>
          <p:cNvSpPr txBox="1">
            <a:spLocks/>
          </p:cNvSpPr>
          <p:nvPr/>
        </p:nvSpPr>
        <p:spPr>
          <a:xfrm>
            <a:off x="628650" y="365126"/>
            <a:ext cx="993962" cy="94372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700" dirty="0">
                <a:solidFill>
                  <a:schemeClr val="tx1">
                    <a:lumMod val="75000"/>
                    <a:lumOff val="25000"/>
                  </a:schemeClr>
                </a:solidFill>
              </a:rPr>
              <a:t>10. </a:t>
            </a:r>
          </a:p>
        </p:txBody>
      </p:sp>
    </p:spTree>
    <p:extLst>
      <p:ext uri="{BB962C8B-B14F-4D97-AF65-F5344CB8AC3E}">
        <p14:creationId xmlns:p14="http://schemas.microsoft.com/office/powerpoint/2010/main" val="413862438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107496-3693-4BFB-8797-0D1A82AE61C7}"/>
              </a:ext>
            </a:extLst>
          </p:cNvPr>
          <p:cNvSpPr>
            <a:spLocks noGrp="1"/>
          </p:cNvSpPr>
          <p:nvPr>
            <p:ph type="title"/>
          </p:nvPr>
        </p:nvSpPr>
        <p:spPr>
          <a:xfrm>
            <a:off x="628650" y="963877"/>
            <a:ext cx="2620771" cy="4930246"/>
          </a:xfrm>
        </p:spPr>
        <p:txBody>
          <a:bodyPr>
            <a:normAutofit/>
          </a:bodyPr>
          <a:lstStyle/>
          <a:p>
            <a:pPr algn="r"/>
            <a:r>
              <a:rPr lang="en-US" dirty="0">
                <a:solidFill>
                  <a:srgbClr val="834D81"/>
                </a:solidFill>
              </a:rPr>
              <a:t>3</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F2F04C-2ECB-47E0-A130-25E764BB2ADA}"/>
              </a:ext>
            </a:extLst>
          </p:cNvPr>
          <p:cNvSpPr>
            <a:spLocks noGrp="1"/>
          </p:cNvSpPr>
          <p:nvPr>
            <p:ph idx="1"/>
          </p:nvPr>
        </p:nvSpPr>
        <p:spPr>
          <a:xfrm>
            <a:off x="3732023" y="963877"/>
            <a:ext cx="4783327" cy="4930246"/>
          </a:xfrm>
        </p:spPr>
        <p:txBody>
          <a:bodyPr anchor="ctr">
            <a:normAutofit/>
          </a:bodyPr>
          <a:lstStyle/>
          <a:p>
            <a:pPr marL="0" indent="0">
              <a:buNone/>
            </a:pPr>
            <a:r>
              <a:rPr lang="en-US" dirty="0">
                <a:solidFill>
                  <a:schemeClr val="tx1">
                    <a:lumMod val="75000"/>
                    <a:lumOff val="25000"/>
                  </a:schemeClr>
                </a:solidFill>
                <a:latin typeface="+mj-lt"/>
              </a:rPr>
              <a:t>Teaching Point 3 description</a:t>
            </a:r>
          </a:p>
        </p:txBody>
      </p:sp>
      <p:sp>
        <p:nvSpPr>
          <p:cNvPr id="5" name="Title 1">
            <a:extLst>
              <a:ext uri="{FF2B5EF4-FFF2-40B4-BE49-F238E27FC236}">
                <a16:creationId xmlns:a16="http://schemas.microsoft.com/office/drawing/2014/main" id="{115C839E-CF15-0774-4BD0-70ACE8F39575}"/>
              </a:ext>
            </a:extLst>
          </p:cNvPr>
          <p:cNvSpPr txBox="1">
            <a:spLocks/>
          </p:cNvSpPr>
          <p:nvPr/>
        </p:nvSpPr>
        <p:spPr>
          <a:xfrm>
            <a:off x="628650" y="365126"/>
            <a:ext cx="993962" cy="94372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700" dirty="0">
                <a:solidFill>
                  <a:schemeClr val="tx1">
                    <a:lumMod val="75000"/>
                    <a:lumOff val="25000"/>
                  </a:schemeClr>
                </a:solidFill>
              </a:rPr>
              <a:t>11. </a:t>
            </a:r>
          </a:p>
        </p:txBody>
      </p:sp>
    </p:spTree>
    <p:extLst>
      <p:ext uri="{BB962C8B-B14F-4D97-AF65-F5344CB8AC3E}">
        <p14:creationId xmlns:p14="http://schemas.microsoft.com/office/powerpoint/2010/main" val="3532606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C726-E4C6-45D1-926B-7D8930B0E2F2}"/>
              </a:ext>
            </a:extLst>
          </p:cNvPr>
          <p:cNvSpPr>
            <a:spLocks noGrp="1"/>
          </p:cNvSpPr>
          <p:nvPr>
            <p:ph type="title"/>
          </p:nvPr>
        </p:nvSpPr>
        <p:spPr/>
        <p:txBody>
          <a:bodyPr>
            <a:normAutofit/>
          </a:bodyPr>
          <a:lstStyle/>
          <a:p>
            <a:pPr algn="ctr"/>
            <a:r>
              <a:rPr lang="en-US" sz="4000" dirty="0">
                <a:solidFill>
                  <a:schemeClr val="tx1">
                    <a:lumMod val="75000"/>
                    <a:lumOff val="25000"/>
                  </a:schemeClr>
                </a:solidFill>
              </a:rPr>
              <a:t>[Signature System]</a:t>
            </a:r>
          </a:p>
        </p:txBody>
      </p:sp>
      <p:sp>
        <p:nvSpPr>
          <p:cNvPr id="3" name="Subtitle 2">
            <a:extLst>
              <a:ext uri="{FF2B5EF4-FFF2-40B4-BE49-F238E27FC236}">
                <a16:creationId xmlns:a16="http://schemas.microsoft.com/office/drawing/2014/main" id="{CC22C606-33FE-496D-9772-DC5387674326}"/>
              </a:ext>
            </a:extLst>
          </p:cNvPr>
          <p:cNvSpPr>
            <a:spLocks noGrp="1"/>
          </p:cNvSpPr>
          <p:nvPr>
            <p:ph idx="1"/>
          </p:nvPr>
        </p:nvSpPr>
        <p:spPr/>
        <p:txBody>
          <a:bodyPr/>
          <a:lstStyle/>
          <a:p>
            <a:endParaRPr lang="en-US" dirty="0">
              <a:solidFill>
                <a:schemeClr val="tx1">
                  <a:lumMod val="75000"/>
                  <a:lumOff val="25000"/>
                </a:schemeClr>
              </a:solidFill>
            </a:endParaRPr>
          </a:p>
        </p:txBody>
      </p:sp>
      <p:sp>
        <p:nvSpPr>
          <p:cNvPr id="4" name="Title 1">
            <a:extLst>
              <a:ext uri="{FF2B5EF4-FFF2-40B4-BE49-F238E27FC236}">
                <a16:creationId xmlns:a16="http://schemas.microsoft.com/office/drawing/2014/main" id="{D19D6066-66A7-1B08-A701-19125EFB78E9}"/>
              </a:ext>
            </a:extLst>
          </p:cNvPr>
          <p:cNvSpPr txBox="1">
            <a:spLocks/>
          </p:cNvSpPr>
          <p:nvPr/>
        </p:nvSpPr>
        <p:spPr>
          <a:xfrm>
            <a:off x="628650" y="365126"/>
            <a:ext cx="993962" cy="94372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700" dirty="0">
                <a:solidFill>
                  <a:schemeClr val="tx1">
                    <a:lumMod val="75000"/>
                    <a:lumOff val="25000"/>
                  </a:schemeClr>
                </a:solidFill>
              </a:rPr>
              <a:t>11. </a:t>
            </a:r>
          </a:p>
        </p:txBody>
      </p:sp>
    </p:spTree>
    <p:extLst>
      <p:ext uri="{BB962C8B-B14F-4D97-AF65-F5344CB8AC3E}">
        <p14:creationId xmlns:p14="http://schemas.microsoft.com/office/powerpoint/2010/main" val="3954648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FB6986-089D-4295-845B-45A8E22A1527}"/>
              </a:ext>
            </a:extLst>
          </p:cNvPr>
          <p:cNvSpPr>
            <a:spLocks noGrp="1"/>
          </p:cNvSpPr>
          <p:nvPr>
            <p:ph type="title"/>
          </p:nvPr>
        </p:nvSpPr>
        <p:spPr>
          <a:solidFill>
            <a:srgbClr val="834D81"/>
          </a:solidFill>
        </p:spPr>
        <p:txBody>
          <a:bodyPr/>
          <a:lstStyle/>
          <a:p>
            <a:pPr algn="ctr"/>
            <a:r>
              <a:rPr lang="en-US" b="1" dirty="0">
                <a:solidFill>
                  <a:srgbClr val="FF0000"/>
                </a:solidFill>
              </a:rPr>
              <a:t>TEMPLATE</a:t>
            </a:r>
            <a:r>
              <a:rPr lang="en-US" b="1" dirty="0">
                <a:solidFill>
                  <a:schemeClr val="bg1"/>
                </a:solidFill>
              </a:rPr>
              <a:t> </a:t>
            </a:r>
            <a:br>
              <a:rPr lang="en-US" b="1" dirty="0">
                <a:solidFill>
                  <a:schemeClr val="bg1"/>
                </a:solidFill>
              </a:rPr>
            </a:br>
            <a:r>
              <a:rPr lang="en-US" b="1" dirty="0">
                <a:solidFill>
                  <a:schemeClr val="bg1"/>
                </a:solidFill>
              </a:rPr>
              <a:t>Case Study</a:t>
            </a:r>
          </a:p>
        </p:txBody>
      </p:sp>
      <p:sp>
        <p:nvSpPr>
          <p:cNvPr id="2" name="Picture Placeholder 1">
            <a:extLst>
              <a:ext uri="{FF2B5EF4-FFF2-40B4-BE49-F238E27FC236}">
                <a16:creationId xmlns:a16="http://schemas.microsoft.com/office/drawing/2014/main" id="{8C1C1FCA-8825-4E47-B3E1-9152F13CDC9D}"/>
              </a:ext>
            </a:extLst>
          </p:cNvPr>
          <p:cNvSpPr>
            <a:spLocks noGrp="1"/>
          </p:cNvSpPr>
          <p:nvPr>
            <p:ph type="pic" idx="1"/>
          </p:nvPr>
        </p:nvSpPr>
        <p:spPr/>
        <p:txBody>
          <a:bodyPr/>
          <a:lstStyle/>
          <a:p>
            <a:endParaRPr lang="en-US"/>
          </a:p>
        </p:txBody>
      </p:sp>
      <p:sp>
        <p:nvSpPr>
          <p:cNvPr id="4" name="Text Placeholder 3">
            <a:extLst>
              <a:ext uri="{FF2B5EF4-FFF2-40B4-BE49-F238E27FC236}">
                <a16:creationId xmlns:a16="http://schemas.microsoft.com/office/drawing/2014/main" id="{D573C99D-61E0-4BD0-849E-CB1ED9D5D074}"/>
              </a:ext>
            </a:extLst>
          </p:cNvPr>
          <p:cNvSpPr>
            <a:spLocks noGrp="1"/>
          </p:cNvSpPr>
          <p:nvPr>
            <p:ph type="body" sz="half" idx="2"/>
          </p:nvPr>
        </p:nvSpPr>
        <p:spPr/>
        <p:txBody>
          <a:bodyPr/>
          <a:lstStyle/>
          <a:p>
            <a:endParaRPr lang="en-US" dirty="0"/>
          </a:p>
        </p:txBody>
      </p:sp>
    </p:spTree>
    <p:extLst>
      <p:ext uri="{BB962C8B-B14F-4D97-AF65-F5344CB8AC3E}">
        <p14:creationId xmlns:p14="http://schemas.microsoft.com/office/powerpoint/2010/main" val="26199184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F2F04C-2ECB-47E0-A130-25E764BB2ADA}"/>
              </a:ext>
            </a:extLst>
          </p:cNvPr>
          <p:cNvSpPr>
            <a:spLocks noGrp="1"/>
          </p:cNvSpPr>
          <p:nvPr>
            <p:ph idx="1"/>
          </p:nvPr>
        </p:nvSpPr>
        <p:spPr>
          <a:xfrm>
            <a:off x="3732023" y="963877"/>
            <a:ext cx="4783327" cy="4930246"/>
          </a:xfrm>
        </p:spPr>
        <p:txBody>
          <a:bodyPr anchor="ctr">
            <a:normAutofit/>
          </a:bodyPr>
          <a:lstStyle/>
          <a:p>
            <a:pPr marL="0" indent="0">
              <a:buNone/>
            </a:pPr>
            <a:r>
              <a:rPr lang="en-US" sz="4400" dirty="0">
                <a:solidFill>
                  <a:srgbClr val="834D81"/>
                </a:solidFill>
              </a:rPr>
              <a:t>What’s next?</a:t>
            </a:r>
          </a:p>
        </p:txBody>
      </p:sp>
    </p:spTree>
    <p:extLst>
      <p:ext uri="{BB962C8B-B14F-4D97-AF65-F5344CB8AC3E}">
        <p14:creationId xmlns:p14="http://schemas.microsoft.com/office/powerpoint/2010/main" val="2127561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ABB7C3C-772B-41B3-833A-09753FA2D296}"/>
              </a:ext>
            </a:extLst>
          </p:cNvPr>
          <p:cNvSpPr/>
          <p:nvPr/>
        </p:nvSpPr>
        <p:spPr>
          <a:xfrm>
            <a:off x="241173" y="320040"/>
            <a:ext cx="8661654" cy="6217920"/>
          </a:xfrm>
          <a:prstGeom prst="rect">
            <a:avLst/>
          </a:prstGeom>
          <a:solidFill>
            <a:srgbClr val="834D8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4" name="Straight Connector 3">
            <a:extLst>
              <a:ext uri="{FF2B5EF4-FFF2-40B4-BE49-F238E27FC236}">
                <a16:creationId xmlns:a16="http://schemas.microsoft.com/office/drawing/2014/main" id="{C0590D7B-E284-401A-A4A7-2AA58468C741}"/>
              </a:ext>
            </a:extLst>
          </p:cNvPr>
          <p:cNvCxnSpPr/>
          <p:nvPr/>
        </p:nvCxnSpPr>
        <p:spPr>
          <a:xfrm>
            <a:off x="3048000" y="2057399"/>
            <a:ext cx="0" cy="2743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Title 1">
            <a:extLst>
              <a:ext uri="{FF2B5EF4-FFF2-40B4-BE49-F238E27FC236}">
                <a16:creationId xmlns:a16="http://schemas.microsoft.com/office/drawing/2014/main" id="{D76A22B5-B12D-432A-8A13-5583FD031221}"/>
              </a:ext>
            </a:extLst>
          </p:cNvPr>
          <p:cNvSpPr txBox="1">
            <a:spLocks/>
          </p:cNvSpPr>
          <p:nvPr/>
        </p:nvSpPr>
        <p:spPr>
          <a:xfrm>
            <a:off x="228600" y="963877"/>
            <a:ext cx="2620771" cy="4930246"/>
          </a:xfrm>
          <a:prstGeom prst="rect">
            <a:avLst/>
          </a:prstGeom>
          <a:noFill/>
        </p:spPr>
        <p:txBody>
          <a:bodyPr vert="horz" lIns="91440" tIns="45720" rIns="91440" bIns="45720" rtlCol="0" anchor="ctr">
            <a:normAutofit/>
          </a:bodyPr>
          <a:lstStyle>
            <a:lvl1pPr algn="l" defTabSz="914400" rtl="0" eaLnBrk="1" latinLnBrk="0" hangingPunct="1">
              <a:spcBef>
                <a:spcPct val="0"/>
              </a:spcBef>
              <a:buNone/>
              <a:defRPr sz="3600" b="1" kern="1200">
                <a:solidFill>
                  <a:srgbClr val="017582"/>
                </a:solidFill>
                <a:latin typeface="Georgia" pitchFamily="18" charset="0"/>
                <a:ea typeface="+mj-ea"/>
                <a:cs typeface="+mj-cs"/>
              </a:defRPr>
            </a:lvl1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Calibri Light" panose="020F0302020204030204" pitchFamily="34" charset="0"/>
                <a:ea typeface="+mj-ea"/>
                <a:cs typeface="Calibri Light" panose="020F0302020204030204" pitchFamily="34" charset="0"/>
              </a:rPr>
              <a:t>Create Lasting Impact</a:t>
            </a:r>
          </a:p>
        </p:txBody>
      </p:sp>
      <p:sp>
        <p:nvSpPr>
          <p:cNvPr id="8" name="Content Placeholder 2">
            <a:extLst>
              <a:ext uri="{FF2B5EF4-FFF2-40B4-BE49-F238E27FC236}">
                <a16:creationId xmlns:a16="http://schemas.microsoft.com/office/drawing/2014/main" id="{6FD517B1-2201-41B1-A710-669A9F383437}"/>
              </a:ext>
            </a:extLst>
          </p:cNvPr>
          <p:cNvSpPr>
            <a:spLocks noGrp="1"/>
          </p:cNvSpPr>
          <p:nvPr>
            <p:ph idx="1"/>
          </p:nvPr>
        </p:nvSpPr>
        <p:spPr>
          <a:xfrm>
            <a:off x="3581407" y="963877"/>
            <a:ext cx="4933944" cy="4930246"/>
          </a:xfrm>
        </p:spPr>
        <p:txBody>
          <a:bodyPr anchor="ctr">
            <a:normAutofit/>
          </a:bodyPr>
          <a:lstStyle/>
          <a:p>
            <a:pPr marL="514350" indent="-514350">
              <a:buFont typeface="+mj-lt"/>
              <a:buAutoNum type="arabicPeriod"/>
            </a:pPr>
            <a:r>
              <a:rPr lang="en-US" sz="3200" dirty="0">
                <a:solidFill>
                  <a:schemeClr val="bg1"/>
                </a:solidFill>
                <a:latin typeface="+mj-lt"/>
              </a:rPr>
              <a:t>Bite-sized action</a:t>
            </a:r>
          </a:p>
          <a:p>
            <a:pPr marL="514350" indent="-514350">
              <a:buFont typeface="+mj-lt"/>
              <a:buAutoNum type="arabicPeriod"/>
            </a:pPr>
            <a:r>
              <a:rPr lang="en-US" sz="3200" dirty="0">
                <a:solidFill>
                  <a:schemeClr val="bg1"/>
                </a:solidFill>
                <a:latin typeface="+mj-lt"/>
              </a:rPr>
              <a:t>Imagine…</a:t>
            </a:r>
          </a:p>
          <a:p>
            <a:pPr marL="514350" indent="-514350">
              <a:buFont typeface="+mj-lt"/>
              <a:buAutoNum type="arabicPeriod"/>
            </a:pPr>
            <a:r>
              <a:rPr lang="en-US" sz="3200" dirty="0">
                <a:solidFill>
                  <a:schemeClr val="bg1"/>
                </a:solidFill>
                <a:latin typeface="+mj-lt"/>
              </a:rPr>
              <a:t>Support system</a:t>
            </a:r>
          </a:p>
        </p:txBody>
      </p:sp>
    </p:spTree>
    <p:extLst>
      <p:ext uri="{BB962C8B-B14F-4D97-AF65-F5344CB8AC3E}">
        <p14:creationId xmlns:p14="http://schemas.microsoft.com/office/powerpoint/2010/main" val="40601145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7320281F-7587-417F-9574-EDC6D0BA9BE7}"/>
              </a:ext>
            </a:extLst>
          </p:cNvPr>
          <p:cNvSpPr txBox="1"/>
          <p:nvPr/>
        </p:nvSpPr>
        <p:spPr>
          <a:xfrm>
            <a:off x="-265176" y="2810435"/>
            <a:ext cx="9674352" cy="935730"/>
          </a:xfrm>
          <a:prstGeom prst="rect">
            <a:avLst/>
          </a:prstGeom>
          <a:solidFill>
            <a:srgbClr val="834D81"/>
          </a:solidFill>
        </p:spPr>
        <p:txBody>
          <a:bodyPr wrap="square"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Light" panose="020F0302020204030204" pitchFamily="34" charset="0"/>
                <a:ea typeface="+mn-ea"/>
                <a:cs typeface="Calibri Light" panose="020F0302020204030204" pitchFamily="34" charset="0"/>
              </a:rPr>
              <a:t>Schedule here: [insert link]</a:t>
            </a:r>
          </a:p>
        </p:txBody>
      </p:sp>
    </p:spTree>
    <p:extLst>
      <p:ext uri="{BB962C8B-B14F-4D97-AF65-F5344CB8AC3E}">
        <p14:creationId xmlns:p14="http://schemas.microsoft.com/office/powerpoint/2010/main" val="321553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ABB7C3C-772B-41B3-833A-09753FA2D296}"/>
              </a:ext>
            </a:extLst>
          </p:cNvPr>
          <p:cNvSpPr/>
          <p:nvPr/>
        </p:nvSpPr>
        <p:spPr>
          <a:xfrm>
            <a:off x="241173" y="320040"/>
            <a:ext cx="8661654" cy="6217920"/>
          </a:xfrm>
          <a:prstGeom prst="rect">
            <a:avLst/>
          </a:prstGeom>
          <a:solidFill>
            <a:srgbClr val="834D8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4" name="Straight Connector 3">
            <a:extLst>
              <a:ext uri="{FF2B5EF4-FFF2-40B4-BE49-F238E27FC236}">
                <a16:creationId xmlns:a16="http://schemas.microsoft.com/office/drawing/2014/main" id="{C0590D7B-E284-401A-A4A7-2AA58468C741}"/>
              </a:ext>
            </a:extLst>
          </p:cNvPr>
          <p:cNvCxnSpPr/>
          <p:nvPr/>
        </p:nvCxnSpPr>
        <p:spPr>
          <a:xfrm>
            <a:off x="3048000" y="2057399"/>
            <a:ext cx="0" cy="2743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84C99242-183B-4AAA-B7ED-DFBCEA1EF0E7}"/>
              </a:ext>
            </a:extLst>
          </p:cNvPr>
          <p:cNvSpPr>
            <a:spLocks noGrp="1"/>
          </p:cNvSpPr>
          <p:nvPr>
            <p:ph type="title"/>
          </p:nvPr>
        </p:nvSpPr>
        <p:spPr>
          <a:xfrm>
            <a:off x="3285441" y="965199"/>
            <a:ext cx="5074558" cy="4927601"/>
          </a:xfrm>
        </p:spPr>
        <p:txBody>
          <a:bodyPr vert="horz" lIns="91440" tIns="45720" rIns="91440" bIns="45720" rtlCol="0" anchor="ctr">
            <a:normAutofit/>
          </a:bodyPr>
          <a:lstStyle/>
          <a:p>
            <a:pPr>
              <a:lnSpc>
                <a:spcPct val="90000"/>
              </a:lnSpc>
              <a:spcAft>
                <a:spcPts val="200"/>
              </a:spcAft>
            </a:pPr>
            <a:r>
              <a:rPr lang="en-US" kern="1200" dirty="0">
                <a:solidFill>
                  <a:schemeClr val="bg1"/>
                </a:solidFill>
                <a:latin typeface="Calibri Light" panose="020F0302020204030204" pitchFamily="34" charset="0"/>
                <a:cs typeface="Calibri Light" panose="020F0302020204030204" pitchFamily="34" charset="0"/>
              </a:rPr>
              <a:t>[OPTIONAL] Quote		</a:t>
            </a:r>
            <a:r>
              <a:rPr lang="en-US" sz="3900" kern="1200" dirty="0">
                <a:solidFill>
                  <a:schemeClr val="bg1"/>
                </a:solidFill>
                <a:latin typeface="Calibri Light" panose="020F0302020204030204" pitchFamily="34" charset="0"/>
                <a:cs typeface="Calibri Light" panose="020F0302020204030204" pitchFamily="34" charset="0"/>
              </a:rPr>
              <a:t>		</a:t>
            </a:r>
            <a:endParaRPr lang="en-US" sz="3900" b="0" kern="1200"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532693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1127</TotalTime>
  <Words>2093</Words>
  <Application>Microsoft Office PowerPoint</Application>
  <PresentationFormat>On-screen Show (4:3)</PresentationFormat>
  <Paragraphs>228</Paragraphs>
  <Slides>23</Slides>
  <Notes>23</Notes>
  <HiddenSlides>2</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23</vt:i4>
      </vt:variant>
    </vt:vector>
  </HeadingPairs>
  <TitlesOfParts>
    <vt:vector size="31" baseType="lpstr">
      <vt:lpstr>Arial</vt:lpstr>
      <vt:lpstr>Avenir Next LT Pro Light</vt:lpstr>
      <vt:lpstr>Calibri</vt:lpstr>
      <vt:lpstr>Calibri Light</vt:lpstr>
      <vt:lpstr>Georgia</vt:lpstr>
      <vt:lpstr>Office Theme</vt:lpstr>
      <vt:lpstr>1_Office Theme</vt:lpstr>
      <vt:lpstr>3_Office Theme</vt:lpstr>
      <vt:lpstr>1. Laugh/YES Image</vt:lpstr>
      <vt:lpstr>2. You’re Awesome</vt:lpstr>
      <vt:lpstr>Title Subtitle</vt:lpstr>
      <vt:lpstr>What We’ll Cover</vt:lpstr>
      <vt:lpstr>Why is this topic important to you? </vt:lpstr>
      <vt:lpstr>HIDDEN SLIDE: Introduce your Story </vt:lpstr>
      <vt:lpstr>[Signature System]</vt:lpstr>
      <vt:lpstr>1</vt:lpstr>
      <vt:lpstr>Foundational learning,  mindset or belief</vt:lpstr>
      <vt:lpstr>EXAMPLE CASE STUDY Eliminate the Guesswork</vt:lpstr>
      <vt:lpstr>2</vt:lpstr>
      <vt:lpstr>[Signature System]</vt:lpstr>
      <vt:lpstr>Element 2 Content</vt:lpstr>
      <vt:lpstr>TEMPLATE  Case Study</vt:lpstr>
      <vt:lpstr>What did you discover?   - or –    Q &amp; A </vt:lpstr>
      <vt:lpstr>HIDDEN SLIDE: make offer of additional resource, do not create slide for this</vt:lpstr>
      <vt:lpstr>3</vt:lpstr>
      <vt:lpstr>[Signature System]</vt:lpstr>
      <vt:lpstr>TEMPLATE  Case Study</vt:lpstr>
      <vt:lpstr>PowerPoint Presentation</vt:lpstr>
      <vt:lpstr>PowerPoint Presentation</vt:lpstr>
      <vt:lpstr>PowerPoint Presentation</vt:lpstr>
      <vt:lpstr>[OPTIONAL] Quote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Subtitle</dc:title>
  <dc:creator>Mary Cravets</dc:creator>
  <cp:lastModifiedBy>Mary Cravets</cp:lastModifiedBy>
  <cp:revision>96</cp:revision>
  <cp:lastPrinted>2019-04-09T20:44:47Z</cp:lastPrinted>
  <dcterms:created xsi:type="dcterms:W3CDTF">2019-03-29T15:10:07Z</dcterms:created>
  <dcterms:modified xsi:type="dcterms:W3CDTF">2024-04-01T14:07:12Z</dcterms:modified>
</cp:coreProperties>
</file>