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Lst>
  <p:notesMasterIdLst>
    <p:notesMasterId r:id="rId25"/>
  </p:notesMasterIdLst>
  <p:handoutMasterIdLst>
    <p:handoutMasterId r:id="rId26"/>
  </p:handoutMasterIdLst>
  <p:sldIdLst>
    <p:sldId id="656" r:id="rId4"/>
    <p:sldId id="889" r:id="rId5"/>
    <p:sldId id="890" r:id="rId6"/>
    <p:sldId id="670" r:id="rId7"/>
    <p:sldId id="861" r:id="rId8"/>
    <p:sldId id="891" r:id="rId9"/>
    <p:sldId id="894" r:id="rId10"/>
    <p:sldId id="897" r:id="rId11"/>
    <p:sldId id="898" r:id="rId12"/>
    <p:sldId id="899" r:id="rId13"/>
    <p:sldId id="900" r:id="rId14"/>
    <p:sldId id="901" r:id="rId15"/>
    <p:sldId id="902" r:id="rId16"/>
    <p:sldId id="853" r:id="rId17"/>
    <p:sldId id="903" r:id="rId18"/>
    <p:sldId id="904" r:id="rId19"/>
    <p:sldId id="905" r:id="rId20"/>
    <p:sldId id="895" r:id="rId21"/>
    <p:sldId id="870" r:id="rId22"/>
    <p:sldId id="906" r:id="rId23"/>
    <p:sldId id="887" r:id="rId2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Cravets" initials="MC" lastIdx="1" clrIdx="0">
    <p:extLst>
      <p:ext uri="{19B8F6BF-5375-455C-9EA6-DF929625EA0E}">
        <p15:presenceInfo xmlns:p15="http://schemas.microsoft.com/office/powerpoint/2012/main" userId="5c3600dcd9964e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96"/>
    <a:srgbClr val="EBEBEB"/>
    <a:srgbClr val="047581"/>
    <a:srgbClr val="FFFFFF"/>
    <a:srgbClr val="C63D64"/>
    <a:srgbClr val="017582"/>
    <a:srgbClr val="F8F7F2"/>
    <a:srgbClr val="CC0066"/>
    <a:srgbClr val="014047"/>
    <a:srgbClr val="D40A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27" autoAdjust="0"/>
    <p:restoredTop sz="27427" autoAdjust="0"/>
  </p:normalViewPr>
  <p:slideViewPr>
    <p:cSldViewPr>
      <p:cViewPr varScale="1">
        <p:scale>
          <a:sx n="22" d="100"/>
          <a:sy n="22" d="100"/>
        </p:scale>
        <p:origin x="1118" y="34"/>
      </p:cViewPr>
      <p:guideLst>
        <p:guide orient="horz" pos="2160"/>
        <p:guide pos="2880"/>
      </p:guideLst>
    </p:cSldViewPr>
  </p:slideViewPr>
  <p:outlineViewPr>
    <p:cViewPr>
      <p:scale>
        <a:sx n="33" d="100"/>
        <a:sy n="33" d="100"/>
      </p:scale>
      <p:origin x="0" y="-4672"/>
    </p:cViewPr>
  </p:outlineViewPr>
  <p:notesTextViewPr>
    <p:cViewPr>
      <p:scale>
        <a:sx n="100" d="100"/>
        <a:sy n="100" d="100"/>
      </p:scale>
      <p:origin x="0" y="0"/>
    </p:cViewPr>
  </p:notesTextViewPr>
  <p:sorterViewPr>
    <p:cViewPr varScale="1">
      <p:scale>
        <a:sx n="1" d="1"/>
        <a:sy n="1" d="1"/>
      </p:scale>
      <p:origin x="0" y="-1757"/>
    </p:cViewPr>
  </p:sorterViewPr>
  <p:notesViewPr>
    <p:cSldViewPr>
      <p:cViewPr varScale="1">
        <p:scale>
          <a:sx n="64" d="100"/>
          <a:sy n="64" d="100"/>
        </p:scale>
        <p:origin x="2698" y="-153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Image Placeholder 7"/>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9" name="Slide Number Placeholder 8"/>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F3F9F1E-399A-4506-8792-01880CD991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4414177"/>
          </a:xfrm>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1289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4414177"/>
          </a:xfrm>
        </p:spPr>
        <p:txBody>
          <a:bodyPr>
            <a:normAutofit/>
          </a:bodyPr>
          <a:lstStyle/>
          <a:p>
            <a:r>
              <a:rPr lang="en-US" sz="1600" dirty="0"/>
              <a:t>READ SLIDE</a:t>
            </a:r>
          </a:p>
          <a:p>
            <a:endParaRPr lang="en-US" sz="1600" dirty="0"/>
          </a:p>
          <a:p>
            <a:r>
              <a:rPr lang="en-US" sz="1600" dirty="0"/>
              <a:t>What do you to do need to do in order to pull together your plan, improve your implementation or master a lead generation strategy so you create more income and lasting impact?</a:t>
            </a:r>
          </a:p>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805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99610"/>
          </a:xfrm>
        </p:spPr>
        <p:txBody>
          <a:bodyPr>
            <a:noAutofit/>
          </a:bodyPr>
          <a:lstStyle/>
          <a:p>
            <a:r>
              <a:rPr lang="en-US" sz="1500" dirty="0"/>
              <a:t>#1 - What is one bite-sized action you can take that you discovered here today? </a:t>
            </a:r>
            <a:r>
              <a:rPr lang="en-US" sz="1500" b="1" dirty="0"/>
              <a:t>[WHILE THEY ARE WRITING, COPY THE BREAKTHROUGHCALL.BIZ LINK]</a:t>
            </a:r>
            <a:endParaRPr lang="en-US" sz="1500" dirty="0"/>
          </a:p>
          <a:p>
            <a:endParaRPr lang="en-US" sz="1500" dirty="0"/>
          </a:p>
          <a:p>
            <a:pPr defTabSz="922955">
              <a:defRPr/>
            </a:pPr>
            <a:r>
              <a:rPr lang="en-US" sz="1500" dirty="0"/>
              <a:t>Bite-sized is great, but I bet you wrote down more that one thing, am I right? Because you want more, I get it. That brings us to the second step where we’re going to get the creative centers of your mind on boards… so do this, put your pen down… close your eyes for a sec… take a deep breath and…</a:t>
            </a:r>
          </a:p>
          <a:p>
            <a:pPr defTabSz="922955">
              <a:defRPr/>
            </a:pPr>
            <a:endParaRPr lang="en-US" sz="1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tx1"/>
                </a:solidFill>
                <a:effectLst/>
                <a:latin typeface="+mn-lt"/>
                <a:ea typeface="+mn-ea"/>
                <a:cs typeface="+mn-cs"/>
              </a:rPr>
              <a:t>#2 Imagine… having a steady stream of great clients coming in. Clients who pay you what you’re worth. You’re making a difference. You’re known for your expertise, your brilliance. And to generate those clients, you’ve got a plan. And not just any plan. A plan full of things you love to implement, things that are simple and clear, authentic and never pushy. You know what to do. Where to go. And what to say to take prospects from a handshake to signing on the bottom line as a client. With confidence. With consistency. With ease.</a:t>
            </a:r>
          </a:p>
          <a:p>
            <a:endParaRPr lang="en-US" sz="15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Is that a vision you can get behind? Yes? I hope so.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So you’re feeling inspired</a:t>
            </a:r>
            <a:r>
              <a:rPr lang="en-US" sz="1500" baseline="0" dirty="0"/>
              <a:t> – you’re like YES Mary, I</a:t>
            </a:r>
            <a:r>
              <a:rPr lang="en-US" sz="1500" dirty="0"/>
              <a:t> see what I need to do now…  </a:t>
            </a:r>
            <a:r>
              <a:rPr lang="en-US" sz="1500" b="1" dirty="0"/>
              <a:t>But what’s the challenge with making changes? </a:t>
            </a:r>
            <a:r>
              <a:rPr lang="en-US" sz="1500" dirty="0"/>
              <a:t>You’re a busy person.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You’re fired up now, but how do you KEEP this level of focus and inspiration week after week so you really start seeing results?</a:t>
            </a:r>
          </a:p>
          <a:p>
            <a:endParaRPr lang="en-US" sz="1500" dirty="0"/>
          </a:p>
          <a:p>
            <a:r>
              <a:rPr lang="en-US" sz="1500" dirty="0"/>
              <a:t>3. At this point, I recommend you identify something really important: when thinking about what you want and need in your business, who do you have in your corner who has accomplished what you want to accomplish and is available to help you when you need it most?</a:t>
            </a:r>
          </a:p>
          <a:p>
            <a:endParaRPr lang="en-US" sz="1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Because some of you may have the support you need, but for those of you who don’t, I invite you to schedule a call to explore the possibility of working together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kern="1200" dirty="0">
              <a:solidFill>
                <a:schemeClr val="tx1"/>
              </a:solidFill>
              <a:effectLst/>
              <a:latin typeface="+mn-lt"/>
              <a:ea typeface="+mn-ea"/>
              <a:cs typeface="+mn-cs"/>
            </a:endParaRPr>
          </a:p>
          <a:p>
            <a:r>
              <a:rPr lang="en-US" sz="1500" b="1" dirty="0"/>
              <a:t>CLICK</a:t>
            </a:r>
          </a:p>
          <a:p>
            <a:endParaRPr lang="en-US" sz="15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9644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449F1DA1-BB3A-4671-AE6A-E22FDAD61CCA}"/>
              </a:ext>
            </a:extLst>
          </p:cNvPr>
          <p:cNvSpPr>
            <a:spLocks noGrp="1"/>
          </p:cNvSpPr>
          <p:nvPr>
            <p:ph type="body" sz="quarter" idx="3"/>
          </p:nvPr>
        </p:nvSpPr>
        <p:spPr>
          <a:xfrm>
            <a:off x="685800" y="4415789"/>
            <a:ext cx="5486400" cy="4414177"/>
          </a:xfrm>
        </p:spPr>
        <p:txBody>
          <a:bodyPr>
            <a:noAutofit/>
          </a:bodyPr>
          <a:lstStyle/>
          <a:p>
            <a:pPr marL="0" marR="0">
              <a:lnSpc>
                <a:spcPct val="107000"/>
              </a:lnSpc>
              <a:spcBef>
                <a:spcPts val="0"/>
              </a:spcBef>
              <a:spcAft>
                <a:spcPts val="800"/>
              </a:spcAft>
            </a:pPr>
            <a:r>
              <a:rPr lang="en-US" sz="1600" kern="100" dirty="0">
                <a:effectLst/>
                <a:latin typeface="+mj-lt"/>
                <a:ea typeface="Calibri" panose="020F0502020204030204" pitchFamily="34" charset="0"/>
                <a:cs typeface="Times New Roman" panose="02020603050405020304" pitchFamily="18" charset="0"/>
              </a:rPr>
              <a:t>These calls ARE complimentary, but they are reserved for people who are serious about doing what it takes to get the results you want… you’re decisive and willing to invest in yourself because you’re just SO DONE with that feeling of spinning your wheels trying to figure it out all by yourself.</a:t>
            </a:r>
          </a:p>
          <a:p>
            <a:pPr marL="0" marR="0">
              <a:lnSpc>
                <a:spcPct val="107000"/>
              </a:lnSpc>
              <a:spcBef>
                <a:spcPts val="0"/>
              </a:spcBef>
              <a:spcAft>
                <a:spcPts val="800"/>
              </a:spcAft>
            </a:pPr>
            <a:r>
              <a:rPr lang="en-US" sz="1600" kern="100" dirty="0">
                <a:effectLst/>
                <a:latin typeface="+mj-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600" kern="100" dirty="0">
                <a:effectLst/>
                <a:latin typeface="+mj-lt"/>
                <a:ea typeface="Calibri" panose="020F0502020204030204" pitchFamily="34" charset="0"/>
                <a:cs typeface="Times New Roman" panose="02020603050405020304" pitchFamily="18" charset="0"/>
              </a:rPr>
              <a:t>If that sounds like you, if that sounds like your frustration level, then on this call we’ll discuss your goals and what’s getting in the way… and I’ll make recommendations for which of my programs are will give you the structure and strategy to reach your goals faster and with less stress. I take this time with you personally, because working together IS an investment, and I want us both to be 100% confident that I’m the right fit for you. </a:t>
            </a:r>
          </a:p>
          <a:p>
            <a:pPr marL="0" marR="0">
              <a:lnSpc>
                <a:spcPct val="107000"/>
              </a:lnSpc>
              <a:spcBef>
                <a:spcPts val="0"/>
              </a:spcBef>
              <a:spcAft>
                <a:spcPts val="800"/>
              </a:spcAft>
            </a:pPr>
            <a:endParaRPr lang="en-US" sz="16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mj-lt"/>
                <a:ea typeface="Calibri" panose="020F0502020204030204" pitchFamily="34" charset="0"/>
                <a:cs typeface="Times New Roman" panose="02020603050405020304" pitchFamily="18" charset="0"/>
              </a:rPr>
              <a:t>Simply go to BreakthroughCall.biz and pick a time, and BOOM – you’re done. One less thing to think about, and puts you first in line.</a:t>
            </a:r>
          </a:p>
          <a:p>
            <a:pPr marL="0" marR="0">
              <a:lnSpc>
                <a:spcPct val="107000"/>
              </a:lnSpc>
              <a:spcBef>
                <a:spcPts val="0"/>
              </a:spcBef>
              <a:spcAft>
                <a:spcPts val="800"/>
              </a:spcAft>
            </a:pPr>
            <a:endParaRPr lang="en-US" sz="16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mj-lt"/>
                <a:ea typeface="Calibri" panose="020F0502020204030204" pitchFamily="34" charset="0"/>
                <a:cs typeface="Times New Roman" panose="02020603050405020304" pitchFamily="18" charset="0"/>
              </a:rPr>
              <a:t>In case you’re thinking… hm… sounds interesting. I’ll just jot that down and get around to it later… I’m going to give you an incentive to schedule now, so all this clarity and good intention doesn’t get lost in the shuffle. CLICK </a:t>
            </a:r>
          </a:p>
          <a:p>
            <a:pPr marL="0" marR="0">
              <a:lnSpc>
                <a:spcPct val="107000"/>
              </a:lnSpc>
              <a:spcBef>
                <a:spcPts val="0"/>
              </a:spcBef>
              <a:spcAft>
                <a:spcPts val="800"/>
              </a:spcAft>
            </a:pPr>
            <a:endParaRPr lang="en-US" sz="16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mj-lt"/>
                <a:ea typeface="Calibri" panose="020F0502020204030204" pitchFamily="34" charset="0"/>
                <a:cs typeface="Times New Roman" panose="02020603050405020304" pitchFamily="18" charset="0"/>
              </a:rPr>
              <a:t>Book your call in the next 30 minutes and you’ll receive a gift right away to support you in launching the next level of your business… CLICK A digital copy of my complete </a:t>
            </a:r>
            <a:r>
              <a:rPr lang="en-US" sz="1600" kern="100" dirty="0" err="1">
                <a:effectLst/>
                <a:latin typeface="+mj-lt"/>
                <a:ea typeface="Calibri" panose="020F0502020204030204" pitchFamily="34" charset="0"/>
                <a:cs typeface="Times New Roman" panose="02020603050405020304" pitchFamily="18" charset="0"/>
              </a:rPr>
              <a:t>ebook</a:t>
            </a:r>
            <a:r>
              <a:rPr lang="en-US" sz="1600" kern="100" dirty="0">
                <a:effectLst/>
                <a:latin typeface="+mj-lt"/>
                <a:ea typeface="Calibri" panose="020F0502020204030204" pitchFamily="34" charset="0"/>
                <a:cs typeface="Times New Roman" panose="02020603050405020304" pitchFamily="18" charset="0"/>
              </a:rPr>
              <a:t> of Strategy and Encouragement for the Impact-Driven Entrepreneur … the perfect read for those days where you find yourself seriously contemplating becoming a Starbucks barista</a:t>
            </a:r>
          </a:p>
          <a:p>
            <a:endParaRPr lang="en-US" sz="1600" strike="noStrike" dirty="0">
              <a:latin typeface="+mj-lt"/>
            </a:endParaRPr>
          </a:p>
          <a:p>
            <a:endParaRPr lang="en-US" sz="1600" strike="noStrike" dirty="0">
              <a:latin typeface="+mj-lt"/>
            </a:endParaRPr>
          </a:p>
        </p:txBody>
      </p:sp>
    </p:spTree>
    <p:extLst>
      <p:ext uri="{BB962C8B-B14F-4D97-AF65-F5344CB8AC3E}">
        <p14:creationId xmlns:p14="http://schemas.microsoft.com/office/powerpoint/2010/main" val="2817235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4414177"/>
          </a:xfrm>
        </p:spPr>
        <p:txBody>
          <a:bodyPr>
            <a:normAutofit/>
          </a:bodyPr>
          <a:lstStyle/>
          <a:p>
            <a:r>
              <a:rPr lang="en-US" sz="1600" dirty="0"/>
              <a:t>So that was Option 1. Ready for Option 2? A little different... Now I will say – this is definitely more involved, and is a bit more sophisticated. It might feel like too much if you’re just starting out with making an offer in your talks. And that’s ok – this is closest to what I use now, but I used offer option 1 and 3 very </a:t>
            </a:r>
            <a:r>
              <a:rPr lang="en-US" sz="1600" dirty="0" err="1"/>
              <a:t>very</a:t>
            </a:r>
            <a:r>
              <a:rPr lang="en-US" sz="1600" dirty="0"/>
              <a:t> successfully for many years.</a:t>
            </a:r>
          </a:p>
          <a:p>
            <a:endParaRPr lang="en-US" sz="1600" dirty="0"/>
          </a:p>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9461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3890009"/>
          </a:xfrm>
        </p:spPr>
        <p:txBody>
          <a:bodyPr>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effectLst/>
                <a:latin typeface="+mj-lt"/>
                <a:ea typeface="Calibri" panose="020F0502020204030204" pitchFamily="34" charset="0"/>
                <a:cs typeface="Times New Roman" panose="02020603050405020304" pitchFamily="18" charset="0"/>
              </a:rPr>
              <a:t>Can you confidently convert a prospect into a paying client? This means having a sales process in place that removes the guesswork of… how do I get them to see the value? How do I explain (but not over-explain) what I do so they want to work with me? </a:t>
            </a:r>
            <a:r>
              <a:rPr lang="en-US" sz="1600" b="1" dirty="0">
                <a:effectLst/>
                <a:latin typeface="+mj-lt"/>
                <a:ea typeface="Calibri" panose="020F0502020204030204" pitchFamily="34" charset="0"/>
                <a:cs typeface="Times New Roman" panose="02020603050405020304" pitchFamily="18" charset="0"/>
              </a:rPr>
              <a:t>So, last assessment, on a scale of 1-10, a</a:t>
            </a:r>
            <a:r>
              <a:rPr lang="en-US" sz="1600" b="1" i="0" dirty="0">
                <a:solidFill>
                  <a:srgbClr val="202124"/>
                </a:solidFill>
                <a:effectLst/>
                <a:latin typeface="docs-Avenir"/>
              </a:rPr>
              <a:t>re you confident in your sales conversations, comfortable about discussing money, and consistently get hired as a result?</a:t>
            </a:r>
            <a:endParaRPr lang="en-US" sz="1100" b="1" dirty="0">
              <a:effectLst/>
              <a:latin typeface="+mj-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600" b="1"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dirty="0">
                <a:effectLst/>
                <a:latin typeface="+mj-lt"/>
                <a:ea typeface="Calibri" panose="020F0502020204030204" pitchFamily="34" charset="0"/>
                <a:cs typeface="Times New Roman" panose="02020603050405020304" pitchFamily="18" charset="0"/>
              </a:rPr>
              <a:t>Now, let’s take a moment. Look up here, put your pens down… imagine the number 10 floating above each of these gears. 10, 10, 10, 10, 10, 10.... Each element working at peak efficiency and effectiveness. Now imagine this is YOUR business. Working less, achieving more. Earning more. Making a bigger impact. If you had 10’s across the board, how would that feel? What would become possible?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0"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strike="noStrike" dirty="0">
                <a:effectLst/>
                <a:latin typeface="+mj-lt"/>
                <a:ea typeface="Calibri" panose="020F0502020204030204" pitchFamily="34" charset="0"/>
                <a:cs typeface="Times New Roman" panose="02020603050405020304" pitchFamily="18" charset="0"/>
              </a:rPr>
              <a:t>I’d love for you to share what comes to mind in the chat. What do you imagine would be different, how do you imagine you’d feel if all of these were 10s? You had 10s across the board.</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0" strike="noStrike"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strike="noStrike" dirty="0">
                <a:effectLst/>
                <a:latin typeface="+mj-lt"/>
                <a:ea typeface="Calibri" panose="020F0502020204030204" pitchFamily="34" charset="0"/>
                <a:cs typeface="Times New Roman" panose="02020603050405020304" pitchFamily="18" charset="0"/>
              </a:rPr>
              <a:t>[read chat]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0"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dirty="0">
                <a:effectLst/>
                <a:latin typeface="+mj-lt"/>
                <a:ea typeface="Calibri" panose="020F0502020204030204" pitchFamily="34" charset="0"/>
                <a:cs typeface="Times New Roman" panose="02020603050405020304" pitchFamily="18" charset="0"/>
              </a:rPr>
              <a:t>Ok. Perfect. And now you’ve chunked this down a bit to make your next moves clearer and more focused. So now your work is to get it into action and be consistent with those actions.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0" dirty="0">
              <a:latin typeface="+mj-lt"/>
            </a:endParaRPr>
          </a:p>
          <a:p>
            <a:pPr marL="0" marR="0">
              <a:lnSpc>
                <a:spcPct val="107000"/>
              </a:lnSpc>
              <a:spcBef>
                <a:spcPts val="0"/>
              </a:spcBef>
              <a:spcAft>
                <a:spcPts val="800"/>
              </a:spcAft>
            </a:pPr>
            <a:r>
              <a:rPr lang="en-US" sz="1600" b="1" kern="100" dirty="0">
                <a:effectLst/>
                <a:latin typeface="+mj-lt"/>
                <a:ea typeface="Calibri" panose="020F0502020204030204" pitchFamily="34" charset="0"/>
                <a:cs typeface="Times New Roman" panose="02020603050405020304" pitchFamily="18" charset="0"/>
              </a:rPr>
              <a:t>And that’s really key – did you catch that? The key to all working? Staying on track and consistent with your actions for client attraction. Not getting distracted or reinventing your messaging when you don’t get results right away.</a:t>
            </a:r>
          </a:p>
          <a:p>
            <a:pPr marL="0" marR="0">
              <a:lnSpc>
                <a:spcPct val="107000"/>
              </a:lnSpc>
              <a:spcBef>
                <a:spcPts val="0"/>
              </a:spcBef>
              <a:spcAft>
                <a:spcPts val="800"/>
              </a:spcAft>
            </a:pPr>
            <a:endParaRPr lang="en-US" sz="1600" b="1" kern="100" dirty="0">
              <a:effectLst/>
              <a:latin typeface="+mj-lt"/>
              <a:ea typeface="Calibri" panose="020F0502020204030204" pitchFamily="34" charset="0"/>
              <a:cs typeface="Times New Roman" panose="02020603050405020304" pitchFamily="18" charset="0"/>
            </a:endParaRPr>
          </a:p>
          <a:p>
            <a:r>
              <a:rPr lang="en-US" sz="1600" b="1" kern="100" dirty="0">
                <a:effectLst/>
                <a:latin typeface="+mj-lt"/>
                <a:ea typeface="Calibri" panose="020F0502020204030204" pitchFamily="34" charset="0"/>
                <a:cs typeface="Times New Roman" panose="02020603050405020304" pitchFamily="18" charset="0"/>
              </a:rPr>
              <a:t>I know consistency isn’t all that exciting or sexy. And we all fall victim to bright shiny object syndrome… </a:t>
            </a:r>
            <a:r>
              <a:rPr lang="en-US" sz="1600" kern="100" dirty="0">
                <a:effectLst/>
                <a:latin typeface="+mj-lt"/>
                <a:ea typeface="Calibri" panose="020F0502020204030204" pitchFamily="34" charset="0"/>
                <a:cs typeface="Times New Roman" panose="02020603050405020304" pitchFamily="18" charset="0"/>
              </a:rPr>
              <a:t>What do you need to put in place now in order to stay on track and consistent?</a:t>
            </a:r>
          </a:p>
          <a:p>
            <a:endParaRPr lang="en-US" sz="1600" kern="100" dirty="0">
              <a:effectLst/>
              <a:latin typeface="+mj-lt"/>
              <a:ea typeface="Calibri" panose="020F0502020204030204" pitchFamily="34" charset="0"/>
              <a:cs typeface="Times New Roman" panose="02020603050405020304" pitchFamily="18" charset="0"/>
            </a:endParaRPr>
          </a:p>
          <a:p>
            <a:r>
              <a:rPr lang="en-US" sz="1600" kern="100" dirty="0">
                <a:effectLst/>
                <a:latin typeface="+mj-lt"/>
                <a:ea typeface="Calibri" panose="020F0502020204030204" pitchFamily="34" charset="0"/>
                <a:cs typeface="Times New Roman" panose="02020603050405020304" pitchFamily="18" charset="0"/>
              </a:rPr>
              <a:t>This is a question we have to answer when I work with clients, and Kimberley is a great example of this.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1" dirty="0">
              <a:effectLst/>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289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652009"/>
          </a:xfrm>
        </p:spPr>
        <p:txBody>
          <a:bodyPr>
            <a:noAutofit/>
          </a:bodyPr>
          <a:lstStyle/>
          <a:p>
            <a:r>
              <a:rPr lang="en-US" sz="1600" baseline="0" dirty="0">
                <a:latin typeface="+mj-lt"/>
              </a:rPr>
              <a:t>Like most coaches, her vision and values were clear, but how to attract clients was not. She understood WHY she was so committed to coaching, but was feeling discouraged because she was always second-guessing where to put her efforts in order to grow her business. </a:t>
            </a:r>
          </a:p>
          <a:p>
            <a:endParaRPr lang="en-US" sz="1600" baseline="0" dirty="0">
              <a:latin typeface="+mj-lt"/>
            </a:endParaRPr>
          </a:p>
          <a:p>
            <a:r>
              <a:rPr lang="en-US" sz="1600" baseline="0" dirty="0">
                <a:latin typeface="+mj-lt"/>
              </a:rPr>
              <a:t>AND – like me and maybe like you, she has a creative streak so</a:t>
            </a:r>
            <a:r>
              <a:rPr lang="en-US" sz="1600" dirty="0">
                <a:latin typeface="+mj-lt"/>
              </a:rPr>
              <a:t> she kept trying new things to grow her business. But trying new things didn’t lead to getting traction and growth.  </a:t>
            </a:r>
            <a:endParaRPr lang="en-US" sz="1600" baseline="0" dirty="0">
              <a:latin typeface="+mj-lt"/>
            </a:endParaRPr>
          </a:p>
          <a:p>
            <a:endParaRPr lang="en-US" sz="1600" dirty="0">
              <a:latin typeface="+mj-lt"/>
            </a:endParaRPr>
          </a:p>
          <a:p>
            <a:r>
              <a:rPr lang="en-US" sz="1600" baseline="0" dirty="0">
                <a:latin typeface="+mj-lt"/>
              </a:rPr>
              <a:t>In our initial Breakthrough Call, we determined that my client attraction engine program to would support her to focus all that creative energy. We worked together and she got VERY clear about each element of client generation </a:t>
            </a:r>
            <a:r>
              <a:rPr lang="en-US" sz="1600" dirty="0">
                <a:latin typeface="+mj-lt"/>
              </a:rPr>
              <a:t>so she knew with certainty that the work she put into her business would actually pay off.  CLICK Here’s how she described it... </a:t>
            </a:r>
            <a:r>
              <a:rPr lang="en-US" sz="1600" kern="100" dirty="0">
                <a:effectLst/>
                <a:latin typeface="+mj-lt"/>
                <a:cs typeface="Times New Roman" panose="02020603050405020304" pitchFamily="18" charset="0"/>
              </a:rPr>
              <a:t>READ QUOTE</a:t>
            </a:r>
            <a:endParaRPr lang="en-US" sz="1600" baseline="0" dirty="0">
              <a:latin typeface="+mj-lt"/>
            </a:endParaRPr>
          </a:p>
          <a:p>
            <a:endParaRPr lang="en-US" sz="1600" baseline="0" dirty="0">
              <a:latin typeface="+mj-lt"/>
            </a:endParaRPr>
          </a:p>
          <a:p>
            <a:r>
              <a:rPr lang="en-US" sz="1600" baseline="0" dirty="0">
                <a:latin typeface="+mj-lt"/>
              </a:rPr>
              <a:t>I know you’re very happy for Kimberley, but what about you? What is it going to take to ...</a:t>
            </a:r>
          </a:p>
          <a:p>
            <a:endParaRPr lang="en-US" sz="1600" baseline="0" dirty="0">
              <a:latin typeface="+mj-lt"/>
            </a:endParaRPr>
          </a:p>
          <a:p>
            <a:endParaRPr lang="en-US" sz="1600" baseline="0" dirty="0">
              <a:latin typeface="+mj-lt"/>
            </a:endParaRPr>
          </a:p>
          <a:p>
            <a:endParaRPr lang="en-US" sz="1600" dirty="0">
              <a:latin typeface="+mj-lt"/>
            </a:endParaRPr>
          </a:p>
          <a:p>
            <a:endParaRPr lang="en-US" sz="1600" dirty="0">
              <a:latin typeface="+mj-lt"/>
            </a:endParaRPr>
          </a:p>
          <a:p>
            <a:pPr>
              <a:defRPr/>
            </a:pPr>
            <a:endParaRPr lang="en-US" sz="1600" dirty="0">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F9F1E-399A-4506-8792-01880CD991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4677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715000" cy="4724400"/>
          </a:xfrm>
        </p:spPr>
        <p:txBody>
          <a:bodyPr>
            <a:noAutofit/>
          </a:bodyPr>
          <a:lstStyle/>
          <a:p>
            <a:r>
              <a:rPr lang="en-US" sz="1600" b="0" strike="noStrike" dirty="0">
                <a:latin typeface="+mj-lt"/>
              </a:rPr>
              <a:t>... Create lasting impact from what you learned here today.</a:t>
            </a:r>
          </a:p>
          <a:p>
            <a:endParaRPr lang="en-US" sz="1600" b="0" strike="noStrike" dirty="0">
              <a:latin typeface="+mj-lt"/>
            </a:endParaRPr>
          </a:p>
          <a:p>
            <a:r>
              <a:rPr lang="en-US" sz="1600" strike="noStrike" dirty="0">
                <a:latin typeface="+mj-lt"/>
              </a:rPr>
              <a:t>First... </a:t>
            </a:r>
            <a:r>
              <a:rPr lang="en-US" sz="1600" b="0" kern="100" dirty="0">
                <a:effectLst/>
                <a:latin typeface="+mj-lt"/>
                <a:ea typeface="Calibri" panose="020F0502020204030204" pitchFamily="34" charset="0"/>
                <a:cs typeface="Times New Roman" panose="02020603050405020304" pitchFamily="18" charset="0"/>
              </a:rPr>
              <a:t>Based on how you rated yourself, what I'm going to ask you to do here is to self-diagnose your top challenge.</a:t>
            </a:r>
          </a:p>
          <a:p>
            <a:endParaRPr lang="en-US" sz="1600" kern="100" dirty="0">
              <a:latin typeface="+mj-lt"/>
              <a:ea typeface="Calibri" panose="020F0502020204030204" pitchFamily="34" charset="0"/>
              <a:cs typeface="Times New Roman" panose="02020603050405020304" pitchFamily="18" charset="0"/>
            </a:endParaRPr>
          </a:p>
          <a:p>
            <a:r>
              <a:rPr lang="en-US" sz="1600" b="0" kern="100" dirty="0">
                <a:effectLst/>
                <a:latin typeface="+mj-lt"/>
                <a:ea typeface="Calibri" panose="020F0502020204030204" pitchFamily="34" charset="0"/>
                <a:cs typeface="Times New Roman" panose="02020603050405020304" pitchFamily="18" charset="0"/>
              </a:rPr>
              <a:t>Usually what I find with my clients, it’s one or more of three things that are happening... CLICK It's either your strategy is shaky, your lead generation process is unclear, or implementation is inconsistent.</a:t>
            </a:r>
            <a:endParaRPr lang="en-US" sz="1600" kern="100" dirty="0">
              <a:latin typeface="+mj-lt"/>
              <a:ea typeface="Calibri" panose="020F0502020204030204" pitchFamily="34" charset="0"/>
              <a:cs typeface="Times New Roman" panose="02020603050405020304" pitchFamily="18" charset="0"/>
            </a:endParaRPr>
          </a:p>
          <a:p>
            <a:endParaRPr lang="en-US" sz="1600" b="0" kern="100" dirty="0">
              <a:effectLst/>
              <a:latin typeface="+mj-lt"/>
              <a:ea typeface="Calibri" panose="020F0502020204030204" pitchFamily="34" charset="0"/>
              <a:cs typeface="Times New Roman" panose="02020603050405020304" pitchFamily="18" charset="0"/>
            </a:endParaRPr>
          </a:p>
          <a:p>
            <a:r>
              <a:rPr lang="en-US" sz="1600" b="0" kern="100" dirty="0">
                <a:effectLst/>
                <a:latin typeface="+mj-lt"/>
                <a:ea typeface="Calibri" panose="020F0502020204030204" pitchFamily="34" charset="0"/>
                <a:cs typeface="Times New Roman" panose="02020603050405020304" pitchFamily="18" charset="0"/>
              </a:rPr>
              <a:t>Let me flesh this out for you... if it's your strategy, you probably get up every day and you start working, you’re off and running. And then at the end of the day, you look around and wonder, what exactly did I do to grow the business intentionally? Your days often feel reactive &amp; busy, but not necessarily developing new business or attracting new clients.</a:t>
            </a:r>
          </a:p>
          <a:p>
            <a:endParaRPr lang="en-US" sz="1600" kern="100" dirty="0">
              <a:latin typeface="+mj-lt"/>
              <a:ea typeface="Calibri" panose="020F0502020204030204" pitchFamily="34" charset="0"/>
              <a:cs typeface="Times New Roman" panose="02020603050405020304" pitchFamily="18" charset="0"/>
            </a:endParaRPr>
          </a:p>
          <a:p>
            <a:r>
              <a:rPr lang="en-US" sz="1600" b="0" kern="100" dirty="0">
                <a:effectLst/>
                <a:latin typeface="+mj-lt"/>
                <a:ea typeface="Calibri" panose="020F0502020204030204" pitchFamily="34" charset="0"/>
                <a:cs typeface="Times New Roman" panose="02020603050405020304" pitchFamily="18" charset="0"/>
              </a:rPr>
              <a:t>And then how do you know if it is your lead generation process? That would be you feel like everything's kind of hit or miss. Pulling in some ideal clients, but for the most part it’s inconsistent. That really shows up in the income rollercoaster. One day you’re on cloud nine, and the next day just blows.</a:t>
            </a:r>
          </a:p>
          <a:p>
            <a:endParaRPr lang="en-US" sz="1600" kern="100" dirty="0">
              <a:latin typeface="+mj-lt"/>
              <a:ea typeface="Calibri" panose="020F0502020204030204" pitchFamily="34" charset="0"/>
              <a:cs typeface="Times New Roman" panose="02020603050405020304" pitchFamily="18" charset="0"/>
            </a:endParaRPr>
          </a:p>
          <a:p>
            <a:r>
              <a:rPr lang="en-US" sz="1600" b="0" kern="100" dirty="0">
                <a:effectLst/>
                <a:latin typeface="+mj-lt"/>
                <a:ea typeface="Calibri" panose="020F0502020204030204" pitchFamily="34" charset="0"/>
                <a:cs typeface="Times New Roman" panose="02020603050405020304" pitchFamily="18" charset="0"/>
              </a:rPr>
              <a:t>How do you know if it is your implementation? So many different things could be going on here: you might be growing so fast that you literally don’t have time to implement it all and you know you need to hire someone but who has the time. Or maybe you simply get distracted by shiny objects, always on to the next new thing. OR... your implementation challenge comes up because you've got color coded everything going on, and you love strategic planning, and it's all mapped out, and YOU at the end of the day go you realize that you reworked your plan, but didn't really implement it. All three of those are implementation issues.</a:t>
            </a:r>
          </a:p>
          <a:p>
            <a:endParaRPr lang="en-US" sz="1600" kern="100" dirty="0">
              <a:latin typeface="+mj-lt"/>
              <a:ea typeface="Calibri" panose="020F0502020204030204" pitchFamily="34" charset="0"/>
              <a:cs typeface="Times New Roman" panose="02020603050405020304" pitchFamily="18" charset="0"/>
            </a:endParaRPr>
          </a:p>
          <a:p>
            <a:r>
              <a:rPr lang="en-US" sz="1600" b="0" kern="100" dirty="0">
                <a:effectLst/>
                <a:latin typeface="+mj-lt"/>
                <a:ea typeface="Calibri" panose="020F0502020204030204" pitchFamily="34" charset="0"/>
                <a:cs typeface="Times New Roman" panose="02020603050405020304" pitchFamily="18" charset="0"/>
              </a:rPr>
              <a:t>So now with that information, again take a look again, at your ratings in that last exercise and the notes you made earlier. And see what’s standing out for you. Are there any patterns you feel like are emerging? We’ll have time for discussion and questions in shortly, but right now I want you to just self-reflect and make a note of anything you notice. (30 seconds)</a:t>
            </a:r>
          </a:p>
          <a:p>
            <a:endParaRPr lang="en-US" sz="1600" kern="100" dirty="0">
              <a:latin typeface="+mj-lt"/>
              <a:ea typeface="Calibri" panose="020F0502020204030204" pitchFamily="34" charset="0"/>
              <a:cs typeface="Times New Roman" panose="02020603050405020304" pitchFamily="18" charset="0"/>
            </a:endParaRPr>
          </a:p>
          <a:p>
            <a:r>
              <a:rPr lang="en-US" sz="1600" b="0" kern="100" dirty="0">
                <a:effectLst/>
                <a:latin typeface="+mj-lt"/>
                <a:ea typeface="Calibri" panose="020F0502020204030204" pitchFamily="34" charset="0"/>
                <a:cs typeface="Times New Roman" panose="02020603050405020304" pitchFamily="18" charset="0"/>
              </a:rPr>
              <a:t>(OPTIONAL) So I'm dying to know, throw in the chat, which one you think is your biggest challenge when it comes to your business? Is it your strategy? Is it your implementation? Is it your lead generation process? </a:t>
            </a:r>
          </a:p>
          <a:p>
            <a:endParaRPr lang="en-US" sz="1600" b="0" dirty="0">
              <a:effectLst/>
              <a:latin typeface="+mj-lt"/>
              <a:ea typeface="Calibri" panose="020F0502020204030204" pitchFamily="34" charset="0"/>
              <a:cs typeface="Times New Roman" panose="02020603050405020304" pitchFamily="18" charset="0"/>
            </a:endParaRPr>
          </a:p>
          <a:p>
            <a:r>
              <a:rPr lang="en-US" sz="1600" b="0" dirty="0">
                <a:effectLst/>
                <a:latin typeface="+mj-lt"/>
                <a:ea typeface="Calibri" panose="020F0502020204030204" pitchFamily="34" charset="0"/>
                <a:cs typeface="Times New Roman" panose="02020603050405020304" pitchFamily="18" charset="0"/>
              </a:rPr>
              <a:t>Regardless of which one of those seems to be your biggest challenge, I want you to know two things. Number one, it's always it's always more than one. So you've got one main challenge, but I can guarantee you the other two are showing up. And number two, solving these challenges - that's what I'm here for, it’s my superpower and the way I make an impact for change-makers like you.</a:t>
            </a:r>
            <a:endParaRPr lang="en-US" sz="1600" b="0" strike="noStrike" dirty="0">
              <a:latin typeface="+mj-lt"/>
            </a:endParaRPr>
          </a:p>
          <a:p>
            <a:endParaRPr lang="en-US" sz="1600" b="1" strike="noStrike" dirty="0">
              <a:latin typeface="+mj-lt"/>
            </a:endParaRPr>
          </a:p>
          <a:p>
            <a:pPr marL="0" marR="0" lvl="0" indent="0" algn="l" defTabSz="92295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 a minute I’m going to give you your second question for creating lasting impact, and it’s the bigger question... But before we tackle that one, let’s take a little moment to give the logical side of your brain a break and get the creative centers of your mind on boards… so do this, put your pen down… close your eyes for a sec… take a deep breath 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Imagine… having a steady stream of great clients coming in. Clients who pay you what you’re worth. You’re making a difference. You’re known for your expertise, your brilliance. And to attract those clients, you’ve got a plan. And not just any plan. A plan full of things you love to implement, things that are simple and clear, so every part of your business feels genuine and natural. You know what to do. Where to go. And what to say to take prospects from a handshake to signing on the bottom line as a client. With confidence. With consistency. With ease.</a:t>
            </a:r>
          </a:p>
          <a:p>
            <a:endParaRPr lang="en-US" sz="16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Take another deep breath. Open your eyes.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Is that a vision you can get behind? Yes? I hope so.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Ok ready for the second question? It’s simple one: What’s your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j-lt"/>
              </a:rPr>
              <a:t>What is your plan to address your biggest challenge, or to get 10s across the board with client generation? And how will you</a:t>
            </a:r>
            <a:r>
              <a:rPr lang="en-US" sz="1600" b="1" i="1" dirty="0">
                <a:solidFill>
                  <a:schemeClr val="tx1"/>
                </a:solidFill>
                <a:latin typeface="Calibri" panose="020F0502020204030204" pitchFamily="34" charset="0"/>
                <a:cs typeface="Calibri" panose="020F0502020204030204" pitchFamily="34" charset="0"/>
              </a:rPr>
              <a:t> </a:t>
            </a:r>
            <a:r>
              <a:rPr lang="en-US" sz="1600" b="0" i="0" dirty="0">
                <a:solidFill>
                  <a:schemeClr val="tx1"/>
                </a:solidFill>
                <a:latin typeface="Calibri" panose="020F0502020204030204" pitchFamily="34" charset="0"/>
                <a:cs typeface="Calibri" panose="020F0502020204030204" pitchFamily="34" charset="0"/>
              </a:rPr>
              <a:t>integrate that into your current business? If this is bringing up stress for you, don’t worry, I’m going to show you how you can get some help in a minute... But get started now and jot down the first few ideas that pop into your head to get that plan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Calibri" panose="020F0502020204030204" pitchFamily="34" charset="0"/>
                <a:cs typeface="Calibri" panose="020F0502020204030204" pitchFamily="34" charset="0"/>
              </a:rPr>
              <a:t>PAUSE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dirty="0">
                <a:latin typeface="+mj-lt"/>
              </a:rPr>
              <a:t>VIRTUAL: So you’ll want to set aside some time to flesh this plan out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strike="noStrike"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dirty="0">
                <a:latin typeface="+mj-lt"/>
              </a:rPr>
              <a:t>LIVE: I’m going to give you a little more time at the end to flesh this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strike="noStrike"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dirty="0">
                <a:latin typeface="+mj-lt"/>
              </a:rPr>
              <a:t>... but if you have already been struggling for a while to come up with a plan, or you’re thinking about the plan you already have and are saying to yourself – this really needs to be tightened up, then let’s schedule a time to talk and figure it out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strike="noStrike"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Because regardless of whether you’re in your first few years of business, or you’re down the road a bit and things have gotten messy, scheduling a complimentary Breakthrough Call is a perfect option for you if you’ve been feeling a little stuck in your business, like you’re spinning your wheels and you’re not sure why... </a:t>
            </a:r>
          </a:p>
          <a:p>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472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449F1DA1-BB3A-4671-AE6A-E22FDAD61CCA}"/>
              </a:ext>
            </a:extLst>
          </p:cNvPr>
          <p:cNvSpPr>
            <a:spLocks noGrp="1"/>
          </p:cNvSpPr>
          <p:nvPr>
            <p:ph type="body" sz="quarter" idx="3"/>
          </p:nvPr>
        </p:nvSpPr>
        <p:spPr>
          <a:xfrm>
            <a:off x="685800" y="4415789"/>
            <a:ext cx="5486400" cy="4414177"/>
          </a:xfrm>
        </p:spPr>
        <p:txBody>
          <a:bodyPr>
            <a:noAutofit/>
          </a:bodyPr>
          <a:lstStyle/>
          <a:p>
            <a:pPr marL="0" marR="0">
              <a:lnSpc>
                <a:spcPct val="107000"/>
              </a:lnSpc>
              <a:spcBef>
                <a:spcPts val="0"/>
              </a:spcBef>
              <a:spcAft>
                <a:spcPts val="800"/>
              </a:spcAft>
            </a:pPr>
            <a:r>
              <a:rPr lang="en-US" sz="1600" kern="100" dirty="0">
                <a:effectLst/>
                <a:latin typeface="+mj-lt"/>
                <a:ea typeface="Calibri" panose="020F0502020204030204" pitchFamily="34" charset="0"/>
                <a:cs typeface="Times New Roman" panose="02020603050405020304" pitchFamily="18" charset="0"/>
              </a:rPr>
              <a:t>Together on this Breakthrough call we sit down and map out where to focus your efforts for the next 3-6 months, so you are clear about the best use of your time and energy based on the specific phase of business YOU are in right now. </a:t>
            </a:r>
          </a:p>
          <a:p>
            <a:pPr marL="0" marR="0">
              <a:lnSpc>
                <a:spcPct val="107000"/>
              </a:lnSpc>
              <a:spcBef>
                <a:spcPts val="0"/>
              </a:spcBef>
              <a:spcAft>
                <a:spcPts val="800"/>
              </a:spcAft>
            </a:pPr>
            <a:endParaRPr lang="en-US" sz="1600" kern="100"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00" dirty="0">
                <a:effectLst/>
                <a:latin typeface="Calibri" panose="020F0502020204030204" pitchFamily="34" charset="0"/>
                <a:ea typeface="Calibri" panose="020F0502020204030204" pitchFamily="34" charset="0"/>
                <a:cs typeface="Calibri" panose="020F0502020204030204" pitchFamily="34" charset="0"/>
              </a:rPr>
              <a:t>And here’s the thing ... if you’ve got a big vision, and that vision includes earning a generous income... But you’re not sure exactly what to put in place NOW make sure you achieve your goals - then it’s definitely the right time to get on this call with me.</a:t>
            </a:r>
          </a:p>
          <a:p>
            <a:pPr marL="0" marR="0">
              <a:lnSpc>
                <a:spcPct val="107000"/>
              </a:lnSpc>
              <a:spcBef>
                <a:spcPts val="0"/>
              </a:spcBef>
              <a:spcAft>
                <a:spcPts val="800"/>
              </a:spcAft>
            </a:pPr>
            <a:endParaRPr lang="en-US" sz="1600" strike="noStrike"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dirty="0">
                <a:latin typeface="+mj-lt"/>
              </a:rPr>
              <a:t>But before I give you the link to my calendar, I have two criteria to qualify for the call: #1. be willing to receive straightforward feedback. And 2, be open to consider investing in yourself if we both see that working together further will give you that “10s across the board” plan so you are enrolling new clients consistently without working nights and weekends.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strike="sngStrike" dirty="0">
              <a:latin typeface="+mj-lt"/>
            </a:endParaRPr>
          </a:p>
          <a:p>
            <a:r>
              <a:rPr lang="en-US" sz="1600" b="1" strike="noStrike" dirty="0">
                <a:latin typeface="+mj-lt"/>
              </a:rPr>
              <a:t>CLICK </a:t>
            </a:r>
            <a:r>
              <a:rPr lang="en-US" sz="1600" b="0" strike="noStrike" dirty="0">
                <a:latin typeface="+mj-lt"/>
              </a:rPr>
              <a:t>Here it is: breakthroughcall.biz. </a:t>
            </a:r>
            <a:r>
              <a:rPr lang="en-US" sz="1600" strike="noStrike" dirty="0">
                <a:latin typeface="+mj-lt"/>
              </a:rPr>
              <a:t>Simply go to BreakthroughCall.biz and get scheduled. </a:t>
            </a:r>
          </a:p>
          <a:p>
            <a:endParaRPr lang="en-US" sz="1600" strike="noStrike" dirty="0">
              <a:latin typeface="+mj-lt"/>
            </a:endParaRPr>
          </a:p>
          <a:p>
            <a:r>
              <a:rPr lang="en-US" sz="1600" strike="noStrike" dirty="0">
                <a:latin typeface="+mj-lt"/>
              </a:rPr>
              <a:t>And if right now you’re thinking, “WOW Mary must be a mind reader – this is exactly the conversation I need, and the timing is PERFECT.”… but you’re jotting down this link and saying to yourself you’ll get around to it later…</a:t>
            </a:r>
          </a:p>
          <a:p>
            <a:endParaRPr lang="en-US" sz="1600" strike="noStrike" dirty="0">
              <a:latin typeface="+mj-lt"/>
            </a:endParaRPr>
          </a:p>
          <a:p>
            <a:r>
              <a:rPr lang="en-US" sz="1600" strike="noStrike" dirty="0">
                <a:latin typeface="+mj-lt"/>
              </a:rPr>
              <a:t>Again, I encourage you to do your homework in class and do it now, so that all this clarity and good intention don’t get lost in the shuffle.</a:t>
            </a:r>
          </a:p>
          <a:p>
            <a:endParaRPr lang="en-US" sz="1600" strike="noStrike" dirty="0">
              <a:latin typeface="+mj-lt"/>
            </a:endParaRPr>
          </a:p>
          <a:p>
            <a:r>
              <a:rPr lang="en-US" sz="1600" b="1" strike="noStrike" dirty="0">
                <a:latin typeface="+mj-lt"/>
              </a:rPr>
              <a:t>LIVE ONLY:</a:t>
            </a:r>
            <a:r>
              <a:rPr lang="en-US" sz="1600" strike="noStrike" dirty="0">
                <a:latin typeface="+mj-lt"/>
              </a:rPr>
              <a:t> In fact, before I wrap up, I want to give you another 2-3 minutes of quiet so you can plan, block some time in your calendar, book on my calendar or simply be quiet for a moment and close your eyes before we do a little more q &amp; a and discussion, and then you rush off to the next thing.</a:t>
            </a:r>
          </a:p>
          <a:p>
            <a:endParaRPr lang="en-US" sz="1600" strike="noStrike" dirty="0">
              <a:latin typeface="+mj-lt"/>
            </a:endParaRPr>
          </a:p>
        </p:txBody>
      </p:sp>
    </p:spTree>
    <p:extLst>
      <p:ext uri="{BB962C8B-B14F-4D97-AF65-F5344CB8AC3E}">
        <p14:creationId xmlns:p14="http://schemas.microsoft.com/office/powerpoint/2010/main" val="2817235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4414177"/>
          </a:xfrm>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206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9609"/>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effectLst/>
                <a:latin typeface="+mj-lt"/>
                <a:ea typeface="Calibri" panose="020F0502020204030204" pitchFamily="34" charset="0"/>
                <a:cs typeface="Times New Roman" panose="02020603050405020304" pitchFamily="18" charset="0"/>
              </a:rPr>
              <a:t>6. Can you confidently convert a prospect into a paying client? This means having a sales process in place that removes the guesswork of… how do I say it? How do I get them to see the value? How do I explain (but not over-explain) what I do so they want to work with me? </a:t>
            </a:r>
            <a:r>
              <a:rPr lang="en-US" sz="1600" b="1" dirty="0">
                <a:effectLst/>
                <a:latin typeface="+mj-lt"/>
                <a:ea typeface="Calibri" panose="020F0502020204030204" pitchFamily="34" charset="0"/>
                <a:cs typeface="Times New Roman" panose="02020603050405020304" pitchFamily="18" charset="0"/>
              </a:rPr>
              <a:t>Rate your ability to close the sale once someone says they are interested?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600" b="1"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effectLst/>
                <a:latin typeface="+mj-lt"/>
                <a:ea typeface="Calibri" panose="020F0502020204030204" pitchFamily="34" charset="0"/>
                <a:cs typeface="Times New Roman" panose="02020603050405020304" pitchFamily="18" charset="0"/>
              </a:rPr>
              <a:t>Now, let’s take a moment. Look up here, put your pens down… Right now I’m waving a magic wand... And you have just been granted 10’s across the board. Imagine... What would become possible for you? What impact would you be able to make? Just stay with me and I’ll paint a picture... Close your eyes if you like...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kern="1200" dirty="0">
                <a:solidFill>
                  <a:schemeClr val="tx1"/>
                </a:solidFill>
                <a:effectLst/>
                <a:latin typeface="+mj-lt"/>
                <a:ea typeface="+mn-ea"/>
                <a:cs typeface="+mn-cs"/>
              </a:rPr>
              <a:t>You now have a steady stream of great clients coming in who happily pay you what you’re worth. You’re making a difference and you’re seen as an expert. You love your clients. They love you. And you don’t have to work nights and weekends to attract them. You have a plan to grow your business, and it’s running like a well-oiled machine... It’s the business you dreamed of and it’s providing you a life you LOVE.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effectLst/>
                <a:latin typeface="+mj-lt"/>
                <a:ea typeface="Calibri" panose="020F0502020204030204" pitchFamily="34" charset="0"/>
                <a:cs typeface="Times New Roman" panose="02020603050405020304" pitchFamily="18" charset="0"/>
              </a:rPr>
              <a:t>Now open up the chat and if you had 10s across the board, how would you FEEL?</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effectLst/>
                <a:latin typeface="+mj-lt"/>
                <a:ea typeface="Calibri" panose="020F0502020204030204" pitchFamily="34" charset="0"/>
                <a:cs typeface="Times New Roman" panose="02020603050405020304" pitchFamily="18" charset="0"/>
              </a:rPr>
              <a:t>share one or two words... </a:t>
            </a:r>
            <a:r>
              <a:rPr lang="en-US" sz="1600" b="0" strike="noStrike" dirty="0">
                <a:effectLst/>
                <a:latin typeface="+mj-lt"/>
                <a:ea typeface="Calibri" panose="020F0502020204030204" pitchFamily="34" charset="0"/>
                <a:cs typeface="Times New Roman" panose="02020603050405020304" pitchFamily="18" charset="0"/>
              </a:rPr>
              <a:t>[read chat]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0" strike="noStrike"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effectLst/>
                <a:latin typeface="+mj-lt"/>
                <a:ea typeface="Calibri" panose="020F0502020204030204" pitchFamily="34" charset="0"/>
                <a:cs typeface="Times New Roman" panose="02020603050405020304" pitchFamily="18" charset="0"/>
              </a:rPr>
              <a:t>Ok. Perfect. And now you’ve assessed and so you know what needs attention and where to focus your efforts to get that next breakthrough.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28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3890009"/>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effectLst/>
                <a:latin typeface="+mj-lt"/>
                <a:ea typeface="Calibri" panose="020F0502020204030204" pitchFamily="34" charset="0"/>
                <a:cs typeface="Times New Roman" panose="02020603050405020304" pitchFamily="18" charset="0"/>
              </a:rPr>
              <a:t>6. Can you confidently convert a prospect into a paying client? How do I explain (but not over-explain) what I do so they want to work with me? </a:t>
            </a:r>
            <a:r>
              <a:rPr lang="en-US" sz="1600" b="1" dirty="0">
                <a:effectLst/>
                <a:latin typeface="+mj-lt"/>
                <a:ea typeface="Calibri" panose="020F0502020204030204" pitchFamily="34" charset="0"/>
                <a:cs typeface="Times New Roman" panose="02020603050405020304" pitchFamily="18" charset="0"/>
              </a:rPr>
              <a:t>Rate your ability to close the sale once someone says they are interested?</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1" dirty="0">
              <a:effectLst/>
              <a:latin typeface="+mj-lt"/>
              <a:ea typeface="Calibri" panose="020F0502020204030204" pitchFamily="34" charset="0"/>
              <a:cs typeface="Times New Roman" panose="02020603050405020304" pitchFamily="18" charset="0"/>
            </a:endParaRPr>
          </a:p>
          <a:p>
            <a:r>
              <a:rPr lang="en-US" sz="1600" dirty="0"/>
              <a:t>Now taking a look at how your ratings turned out, what is working well and what needs some work? With this assessment, you will always know where to focus your efforts, instead of just wondering why things are working for you.</a:t>
            </a:r>
          </a:p>
          <a:p>
            <a:endParaRPr lang="en-US" sz="1600" dirty="0"/>
          </a:p>
          <a:p>
            <a:r>
              <a:rPr lang="en-US" sz="1600" dirty="0"/>
              <a:t>And if you need work in several areas – that’s not unusual. It’s just a matter of stepping back and taking the time to get strategic and structured, and prioritizing client generation above other distractions. </a:t>
            </a:r>
            <a:endParaRPr lang="en-US" sz="1600" b="0" dirty="0">
              <a:latin typeface="+mj-lt"/>
            </a:endParaRPr>
          </a:p>
          <a:p>
            <a:endParaRPr lang="en-US" sz="1600" b="0" dirty="0">
              <a:latin typeface="+mj-lt"/>
            </a:endParaRPr>
          </a:p>
          <a:p>
            <a:r>
              <a:rPr lang="en-US" sz="1600" b="0" dirty="0">
                <a:latin typeface="+mj-lt"/>
              </a:rPr>
              <a:t>That’s really what it’s about. Focus. Being intentional with your efforts. And getting a plan together doesn’t have to take forever!</a:t>
            </a:r>
            <a:endParaRPr lang="en-US" sz="1600" b="1" strike="noStrike" kern="100" dirty="0">
              <a:effectLst/>
              <a:latin typeface="+mj-lt"/>
              <a:ea typeface="Calibri" panose="020F0502020204030204" pitchFamily="34" charset="0"/>
              <a:cs typeface="Times New Roman" panose="02020603050405020304" pitchFamily="18" charset="0"/>
            </a:endParaRPr>
          </a:p>
          <a:p>
            <a:endParaRPr lang="en-US" sz="1600" dirty="0"/>
          </a:p>
          <a:p>
            <a:r>
              <a:rPr lang="en-US" sz="1600" dirty="0"/>
              <a:t>I’ve got a great story for this...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0" dirty="0">
              <a:effectLst/>
              <a:latin typeface="+mj-lt"/>
              <a:ea typeface="Calibri" panose="020F0502020204030204" pitchFamily="34" charset="0"/>
              <a:cs typeface="Times New Roman" panose="02020603050405020304" pitchFamily="18" charset="0"/>
            </a:endParaRPr>
          </a:p>
          <a:p>
            <a:endParaRPr lang="en-US" sz="1600" b="0" dirty="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289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715000" cy="4876800"/>
          </a:xfrm>
        </p:spPr>
        <p:txBody>
          <a:bodyPr>
            <a:noAutofit/>
          </a:bodyPr>
          <a:lstStyle/>
          <a:p>
            <a:r>
              <a:rPr lang="en-US" sz="1600" b="0" dirty="0">
                <a:latin typeface="+mj-lt"/>
              </a:rPr>
              <a:t>Let’s wrap up together by thinking about how to create lasting impact. What are you going to do with what you’ve learned once you leave here? Let’s take a minute to create a plan.</a:t>
            </a:r>
          </a:p>
          <a:p>
            <a:endParaRPr lang="en-US" sz="1600" b="0" dirty="0">
              <a:latin typeface="+mj-lt"/>
            </a:endParaRPr>
          </a:p>
          <a:p>
            <a:r>
              <a:rPr lang="en-US" sz="1600" dirty="0"/>
              <a:t>#1 – Thinking about that gorgeous 10’s across the board vision... What is the biggest obstacle you need to overcome to reach that vision? </a:t>
            </a:r>
            <a:r>
              <a:rPr lang="en-US" sz="1600" b="1" dirty="0"/>
              <a:t>[WHILE THEY ARE WRITING, COPY YOUR CALL LINK]</a:t>
            </a:r>
            <a:endParaRPr lang="en-US" sz="1600" dirty="0"/>
          </a:p>
          <a:p>
            <a:endParaRPr lang="en-US" sz="1600" dirty="0"/>
          </a:p>
          <a:p>
            <a:r>
              <a:rPr lang="en-US" sz="1600" dirty="0"/>
              <a:t>Which brings us to the 2nd step – if you didn’t have 10s across the board, you probably are spending time wondering and worrying about where your next client is coming from. </a:t>
            </a:r>
            <a:r>
              <a:rPr lang="en-US" sz="1600" b="1" dirty="0"/>
              <a:t>CLICK</a:t>
            </a:r>
            <a:r>
              <a:rPr lang="en-US" sz="1600" dirty="0"/>
              <a:t> So what is your plan to get everything to a 10, overcome the obstacles, </a:t>
            </a:r>
            <a:r>
              <a:rPr lang="en-US" sz="1600" b="1" dirty="0"/>
              <a:t>then stay focused and on track </a:t>
            </a:r>
            <a:r>
              <a:rPr lang="en-US" sz="1600" dirty="0"/>
              <a:t>so that a YEAR from now, you’re not wondering and worrying about the exact same things? </a:t>
            </a:r>
            <a:r>
              <a:rPr lang="en-US" sz="1600" b="1" dirty="0"/>
              <a:t>PAUSE</a:t>
            </a:r>
          </a:p>
          <a:p>
            <a:endParaRPr lang="en-US" sz="1600" dirty="0"/>
          </a:p>
          <a:p>
            <a:r>
              <a:rPr lang="en-US" sz="1600" dirty="0"/>
              <a:t>If you don’t have a clear plan, that “10s across the board” plan, then I’m happy to do a Breakthrough Session with you and talk it through. We’ll walk through your current plan as it stands today and look at where the holes are, then explore solutions to help you reach your goals faster and with less stress.</a:t>
            </a:r>
          </a:p>
          <a:p>
            <a:endParaRPr lang="en-US" sz="1600" dirty="0"/>
          </a:p>
          <a:p>
            <a:r>
              <a:rPr lang="en-US" sz="1600" b="1" dirty="0"/>
              <a:t>CLICK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5533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449F1DA1-BB3A-4671-AE6A-E22FDAD61CCA}"/>
              </a:ext>
            </a:extLst>
          </p:cNvPr>
          <p:cNvSpPr>
            <a:spLocks noGrp="1"/>
          </p:cNvSpPr>
          <p:nvPr>
            <p:ph type="body" sz="quarter" idx="3"/>
          </p:nvPr>
        </p:nvSpPr>
        <p:spPr>
          <a:xfrm>
            <a:off x="685800" y="4415789"/>
            <a:ext cx="5486400" cy="4414177"/>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j-lt"/>
              </a:rPr>
              <a:t>This Breakthrough Session is complimentary, but before I give you the link to get on my calendar, I have two criteria to qualify for the call: #1. be open to receiving straightforward feedback. And 2, be willing to consider investing in yourself if we both see that working together further will give you that “10s across the board” plan so you are enrolling new clients consistently.</a:t>
            </a:r>
          </a:p>
          <a:p>
            <a:endParaRPr lang="en-US" sz="1600" b="1" dirty="0">
              <a:latin typeface="+mj-lt"/>
            </a:endParaRPr>
          </a:p>
          <a:p>
            <a:r>
              <a:rPr lang="en-US" sz="1600" b="0" dirty="0">
                <a:latin typeface="+mj-lt"/>
              </a:rPr>
              <a:t>Sound fair?</a:t>
            </a:r>
          </a:p>
          <a:p>
            <a:endParaRPr lang="en-US" sz="1600" b="1" dirty="0">
              <a:latin typeface="+mj-lt"/>
            </a:endParaRPr>
          </a:p>
          <a:p>
            <a:r>
              <a:rPr lang="en-US" sz="1600" b="1" dirty="0">
                <a:latin typeface="+mj-lt"/>
              </a:rPr>
              <a:t>CLICK</a:t>
            </a:r>
          </a:p>
          <a:p>
            <a:endParaRPr lang="en-US" sz="1600" b="1" dirty="0">
              <a:latin typeface="+mj-lt"/>
            </a:endParaRPr>
          </a:p>
          <a:p>
            <a:r>
              <a:rPr lang="en-US" sz="1600" b="0" strike="noStrike" dirty="0">
                <a:latin typeface="+mj-lt"/>
              </a:rPr>
              <a:t>Here it is: breakthroughcall.biz. </a:t>
            </a:r>
            <a:r>
              <a:rPr lang="en-US" sz="1600" strike="noStrike" dirty="0">
                <a:latin typeface="+mj-lt"/>
              </a:rPr>
              <a:t>Simply go to BreakthroughCall.biz and get scheduled. </a:t>
            </a:r>
          </a:p>
          <a:p>
            <a:endParaRPr lang="en-US" sz="1600" strike="noStrike" dirty="0">
              <a:latin typeface="+mj-lt"/>
            </a:endParaRPr>
          </a:p>
          <a:p>
            <a:r>
              <a:rPr lang="en-US" sz="1600" strike="noStrike" dirty="0">
                <a:latin typeface="+mj-lt"/>
              </a:rPr>
              <a:t>And if right now you’re thinking, “WOW Mary must be a mind reader – this is exactly the conversation I need, and the timing is PERFECT.”… but you’re jotting down this link and saying to yourself you’ll get around to it later…</a:t>
            </a:r>
          </a:p>
          <a:p>
            <a:endParaRPr lang="en-US" sz="1600" strike="noStrike" dirty="0">
              <a:latin typeface="+mj-lt"/>
            </a:endParaRPr>
          </a:p>
          <a:p>
            <a:r>
              <a:rPr lang="en-US" sz="1600" strike="noStrike" dirty="0">
                <a:latin typeface="+mj-lt"/>
              </a:rPr>
              <a:t>Again, I encourage you to do your homework in class and do it now, so that all this clarity and good intentions don’t get lost in the shuffle</a:t>
            </a:r>
          </a:p>
          <a:p>
            <a:endParaRPr lang="en-US" sz="1600" dirty="0">
              <a:latin typeface="+mj-lt"/>
            </a:endParaRPr>
          </a:p>
        </p:txBody>
      </p:sp>
    </p:spTree>
    <p:extLst>
      <p:ext uri="{BB962C8B-B14F-4D97-AF65-F5344CB8AC3E}">
        <p14:creationId xmlns:p14="http://schemas.microsoft.com/office/powerpoint/2010/main" val="281723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1"/>
            <a:ext cx="5486400" cy="4562767"/>
          </a:xfrm>
        </p:spPr>
        <p:txBody>
          <a:bodyPr>
            <a:noAutofit/>
          </a:bodyPr>
          <a:lstStyle/>
          <a:p>
            <a:r>
              <a:rPr lang="en-US" sz="1400" dirty="0"/>
              <a:t>Kimberley </a:t>
            </a:r>
            <a:r>
              <a:rPr lang="en-US" sz="1400" baseline="0" dirty="0"/>
              <a:t>needed a bunch of these elements… because she wanted OUT of her corporate job and had VERY limited time to grow her business. </a:t>
            </a:r>
          </a:p>
          <a:p>
            <a:endParaRPr lang="en-US" sz="1400" baseline="0" dirty="0"/>
          </a:p>
          <a:p>
            <a:r>
              <a:rPr lang="en-US" sz="1400" baseline="0" dirty="0"/>
              <a:t>She knew WHAT she wanted to do with her business, but she didn’t know HOW – and designing HOW is kind of my superpower.</a:t>
            </a:r>
          </a:p>
          <a:p>
            <a:endParaRPr lang="en-US" sz="1400" baseline="0" dirty="0"/>
          </a:p>
          <a:p>
            <a:r>
              <a:rPr lang="en-US" sz="1400" baseline="0" dirty="0"/>
              <a:t>After our initial Breakthrough Call, we worked together and got VERY intentional about her plan, implementation and lead generation. Within 6 months, it CLICK gave her the confidence she needed to take the leap and leave her job.</a:t>
            </a:r>
            <a:endParaRPr lang="en-US" sz="1400" dirty="0"/>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That’s what happens when you give attention to all these areas in a very intentional, strategic and structured way.</a:t>
            </a:r>
            <a:endParaRPr lang="en-US" sz="14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t>NOW… I’m sure you’re really happy for Kimberley, but now how do we make the magic happen for you?</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922955"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295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16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4414177"/>
          </a:xfrm>
        </p:spPr>
        <p:txBody>
          <a:bodyPr>
            <a:normAutofit/>
          </a:bodyPr>
          <a:lstStyle/>
          <a:p>
            <a:r>
              <a:rPr lang="en-US" sz="1600" dirty="0"/>
              <a:t>READ SLIDE</a:t>
            </a:r>
          </a:p>
          <a:p>
            <a:endParaRPr lang="en-US" sz="1600" dirty="0"/>
          </a:p>
          <a:p>
            <a:r>
              <a:rPr lang="en-US" sz="1600" dirty="0"/>
              <a:t>What do you to do need to do in order to pull together your plan, improve your implementation or master a lead generation strategy so you create more income and lasting impact?</a:t>
            </a:r>
          </a:p>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8058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99610"/>
          </a:xfrm>
        </p:spPr>
        <p:txBody>
          <a:bodyPr>
            <a:noAutofit/>
          </a:bodyPr>
          <a:lstStyle/>
          <a:p>
            <a:r>
              <a:rPr lang="en-US" sz="1500" dirty="0"/>
              <a:t>#1 - What is one bite-sized action you can take that you discovered here today? </a:t>
            </a:r>
            <a:r>
              <a:rPr lang="en-US" sz="1500" b="1" dirty="0"/>
              <a:t>[WHILE THEY ARE WRITING, COPY THE BREAKTHROUGHCALL.BIZ LINK]</a:t>
            </a:r>
            <a:endParaRPr lang="en-US" sz="1500" dirty="0"/>
          </a:p>
          <a:p>
            <a:endParaRPr lang="en-US" sz="1500" dirty="0"/>
          </a:p>
          <a:p>
            <a:pPr defTabSz="922955">
              <a:defRPr/>
            </a:pPr>
            <a:r>
              <a:rPr lang="en-US" sz="1500" dirty="0"/>
              <a:t>Bite-sized is great, but I bet you wrote down more that one thing, am I right? Because you want more, I get it. That brings us to the second step where we’re going to get the creative centers of your mind on boards… so do this, put your pen down… close your eyes for a sec… take a deep breath and…</a:t>
            </a:r>
          </a:p>
          <a:p>
            <a:pPr defTabSz="922955">
              <a:defRPr/>
            </a:pPr>
            <a:endParaRPr lang="en-US" sz="1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tx1"/>
                </a:solidFill>
                <a:effectLst/>
                <a:latin typeface="+mn-lt"/>
                <a:ea typeface="+mn-ea"/>
                <a:cs typeface="+mn-cs"/>
              </a:rPr>
              <a:t>#2 Imagine… having a steady stream of great clients coming in. Clients who pay you what you’re worth. You’re making a difference. You’re known for your expertise, your brilliance. And to generate those clients, you’ve got a plan. And not just any plan. A plan full of things you love to implement, things that are simple and clear, authentic and never pushy. You know what to do. Where to go. And what to say to take prospects from a handshake to signing on the bottom line as a client. With confidence. With consistency. With ease.</a:t>
            </a:r>
          </a:p>
          <a:p>
            <a:endParaRPr lang="en-US" sz="15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Is that a vision you can get behind? Yes? I hope so.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So you’re feeling inspired</a:t>
            </a:r>
            <a:r>
              <a:rPr lang="en-US" sz="1500" baseline="0" dirty="0"/>
              <a:t> – you’re like YES Mary, I</a:t>
            </a:r>
            <a:r>
              <a:rPr lang="en-US" sz="1500" dirty="0"/>
              <a:t> see what I need to do now…  </a:t>
            </a:r>
            <a:r>
              <a:rPr lang="en-US" sz="1500" b="1" dirty="0"/>
              <a:t>But what’s the challenge with making changes? </a:t>
            </a:r>
            <a:r>
              <a:rPr lang="en-US" sz="1500" dirty="0"/>
              <a:t>You’re a busy person.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You’re fired up now, but how do you KEEP this level of focus and inspiration week after week so you really start seeing results?</a:t>
            </a:r>
          </a:p>
          <a:p>
            <a:endParaRPr lang="en-US" sz="1500" dirty="0"/>
          </a:p>
          <a:p>
            <a:r>
              <a:rPr lang="en-US" sz="1500" dirty="0"/>
              <a:t>3. At this point, I recommend you identify something really important: when thinking about what you want and need in your business, who do you have in your corner who has accomplished what you want to accomplish and is available to help you when you need it most?</a:t>
            </a:r>
          </a:p>
          <a:p>
            <a:endParaRPr lang="en-US" sz="1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Because some of you may have the support you need, but for those of you who don’t, I invite you to schedule a call to explore the possibility of working together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kern="1200" dirty="0">
              <a:solidFill>
                <a:schemeClr val="tx1"/>
              </a:solidFill>
              <a:effectLst/>
              <a:latin typeface="+mn-lt"/>
              <a:ea typeface="+mn-ea"/>
              <a:cs typeface="+mn-cs"/>
            </a:endParaRPr>
          </a:p>
          <a:p>
            <a:r>
              <a:rPr lang="en-US" sz="1500" b="1" dirty="0"/>
              <a:t>CLICK</a:t>
            </a:r>
          </a:p>
          <a:p>
            <a:endParaRPr lang="en-US" sz="15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964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449F1DA1-BB3A-4671-AE6A-E22FDAD61CCA}"/>
              </a:ext>
            </a:extLst>
          </p:cNvPr>
          <p:cNvSpPr>
            <a:spLocks noGrp="1"/>
          </p:cNvSpPr>
          <p:nvPr>
            <p:ph type="body" sz="quarter" idx="3"/>
          </p:nvPr>
        </p:nvSpPr>
        <p:spPr>
          <a:xfrm>
            <a:off x="685800" y="4415789"/>
            <a:ext cx="5486400" cy="4414177"/>
          </a:xfrm>
        </p:spPr>
        <p:txBody>
          <a:bodyPr>
            <a:noAutofit/>
          </a:bodyPr>
          <a:lstStyle/>
          <a:p>
            <a:pPr marL="0" marR="0">
              <a:lnSpc>
                <a:spcPct val="107000"/>
              </a:lnSpc>
              <a:spcBef>
                <a:spcPts val="0"/>
              </a:spcBef>
              <a:spcAft>
                <a:spcPts val="800"/>
              </a:spcAft>
            </a:pPr>
            <a:r>
              <a:rPr lang="en-US" sz="1600" kern="100" dirty="0">
                <a:effectLst/>
                <a:latin typeface="+mj-lt"/>
                <a:ea typeface="Calibri" panose="020F0502020204030204" pitchFamily="34" charset="0"/>
                <a:cs typeface="Times New Roman" panose="02020603050405020304" pitchFamily="18" charset="0"/>
              </a:rPr>
              <a:t>These calls ARE complimentary, but they are reserved for people who are serious about doing what it takes to get the results you want… you’re decisive and willing to invest in yourself because you’re just SO DONE with that feeling of spinning your wheels trying to figure it out all by yourself.</a:t>
            </a:r>
          </a:p>
          <a:p>
            <a:pPr marL="0" marR="0">
              <a:lnSpc>
                <a:spcPct val="107000"/>
              </a:lnSpc>
              <a:spcBef>
                <a:spcPts val="0"/>
              </a:spcBef>
              <a:spcAft>
                <a:spcPts val="800"/>
              </a:spcAft>
            </a:pPr>
            <a:r>
              <a:rPr lang="en-US" sz="1600" kern="100" dirty="0">
                <a:effectLst/>
                <a:latin typeface="+mj-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600" kern="100" dirty="0">
                <a:effectLst/>
                <a:latin typeface="+mj-lt"/>
                <a:ea typeface="Calibri" panose="020F0502020204030204" pitchFamily="34" charset="0"/>
                <a:cs typeface="Times New Roman" panose="02020603050405020304" pitchFamily="18" charset="0"/>
              </a:rPr>
              <a:t>If that sounds like you, if that sounds like your frustration level, then on this call we’ll discuss your goals and what’s getting in the way… and I’ll make recommendations for which of my programs are will give you the structure and strategy to reach your goals faster and with less stress. I take this time with you personally, because working together IS an investment, and I want us both to be 100% confident that I’m the right fit for you. </a:t>
            </a:r>
          </a:p>
          <a:p>
            <a:pPr marL="0" marR="0">
              <a:lnSpc>
                <a:spcPct val="107000"/>
              </a:lnSpc>
              <a:spcBef>
                <a:spcPts val="0"/>
              </a:spcBef>
              <a:spcAft>
                <a:spcPts val="800"/>
              </a:spcAft>
            </a:pPr>
            <a:endParaRPr lang="en-US" sz="16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mj-lt"/>
                <a:ea typeface="Calibri" panose="020F0502020204030204" pitchFamily="34" charset="0"/>
                <a:cs typeface="Times New Roman" panose="02020603050405020304" pitchFamily="18" charset="0"/>
              </a:rPr>
              <a:t>Simply go to BreakthroughCall.biz and pick a time, and BOOM – you’re done. One less thing to think about, and puts you first in line.</a:t>
            </a:r>
          </a:p>
          <a:p>
            <a:pPr marL="0" marR="0">
              <a:lnSpc>
                <a:spcPct val="107000"/>
              </a:lnSpc>
              <a:spcBef>
                <a:spcPts val="0"/>
              </a:spcBef>
              <a:spcAft>
                <a:spcPts val="800"/>
              </a:spcAft>
            </a:pPr>
            <a:endParaRPr lang="en-US" sz="16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mj-lt"/>
                <a:ea typeface="Calibri" panose="020F0502020204030204" pitchFamily="34" charset="0"/>
                <a:cs typeface="Times New Roman" panose="02020603050405020304" pitchFamily="18" charset="0"/>
              </a:rPr>
              <a:t>In case you’re thinking… hm… sounds interesting. I’ll just jot that down and get around to it later… I’m going to give you an incentive to schedule now, so all this clarity and good intention doesn’t get lost in the shuffle. CLICK </a:t>
            </a:r>
          </a:p>
          <a:p>
            <a:pPr marL="0" marR="0">
              <a:lnSpc>
                <a:spcPct val="107000"/>
              </a:lnSpc>
              <a:spcBef>
                <a:spcPts val="0"/>
              </a:spcBef>
              <a:spcAft>
                <a:spcPts val="800"/>
              </a:spcAft>
            </a:pPr>
            <a:endParaRPr lang="en-US" sz="16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mj-lt"/>
                <a:ea typeface="Calibri" panose="020F0502020204030204" pitchFamily="34" charset="0"/>
                <a:cs typeface="Times New Roman" panose="02020603050405020304" pitchFamily="18" charset="0"/>
              </a:rPr>
              <a:t>Book your call in the next 30 minutes and you’ll receive a gift right away to support you in launching the next level of your business… CLICK A digital copy of my complete </a:t>
            </a:r>
            <a:r>
              <a:rPr lang="en-US" sz="1600" kern="100" dirty="0" err="1">
                <a:effectLst/>
                <a:latin typeface="+mj-lt"/>
                <a:ea typeface="Calibri" panose="020F0502020204030204" pitchFamily="34" charset="0"/>
                <a:cs typeface="Times New Roman" panose="02020603050405020304" pitchFamily="18" charset="0"/>
              </a:rPr>
              <a:t>ebook</a:t>
            </a:r>
            <a:r>
              <a:rPr lang="en-US" sz="1600" kern="100" dirty="0">
                <a:effectLst/>
                <a:latin typeface="+mj-lt"/>
                <a:ea typeface="Calibri" panose="020F0502020204030204" pitchFamily="34" charset="0"/>
                <a:cs typeface="Times New Roman" panose="02020603050405020304" pitchFamily="18" charset="0"/>
              </a:rPr>
              <a:t> of Strategy and Encouragement for the Impact-Driven Entrepreneur … the perfect read for those days where you find yourself seriously contemplating becoming a Starbucks barista</a:t>
            </a:r>
          </a:p>
          <a:p>
            <a:endParaRPr lang="en-US" sz="1600" strike="noStrike" dirty="0">
              <a:latin typeface="+mj-lt"/>
            </a:endParaRPr>
          </a:p>
          <a:p>
            <a:endParaRPr lang="en-US" sz="1600" strike="noStrike" dirty="0">
              <a:latin typeface="+mj-lt"/>
            </a:endParaRPr>
          </a:p>
        </p:txBody>
      </p:sp>
    </p:spTree>
    <p:extLst>
      <p:ext uri="{BB962C8B-B14F-4D97-AF65-F5344CB8AC3E}">
        <p14:creationId xmlns:p14="http://schemas.microsoft.com/office/powerpoint/2010/main" val="281723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4414177"/>
          </a:xfrm>
        </p:spPr>
        <p:txBody>
          <a:bodyPr>
            <a:normAutofit/>
          </a:bodyPr>
          <a:lstStyle/>
          <a:p>
            <a:r>
              <a:rPr lang="en-US" sz="1600" dirty="0"/>
              <a:t>So that was Option 1. Ready for Option 2? A little different...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9461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3890009"/>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effectLst/>
                <a:latin typeface="+mj-lt"/>
                <a:ea typeface="Calibri" panose="020F0502020204030204" pitchFamily="34" charset="0"/>
                <a:cs typeface="Times New Roman" panose="02020603050405020304" pitchFamily="18" charset="0"/>
              </a:rPr>
              <a:t>6. Can you confidently convert a prospect into a paying client? How do I explain (but not over-explain) what I do so they want to work with me? </a:t>
            </a:r>
            <a:r>
              <a:rPr lang="en-US" sz="1600" b="1" dirty="0">
                <a:effectLst/>
                <a:latin typeface="+mj-lt"/>
                <a:ea typeface="Calibri" panose="020F0502020204030204" pitchFamily="34" charset="0"/>
                <a:cs typeface="Times New Roman" panose="02020603050405020304" pitchFamily="18" charset="0"/>
              </a:rPr>
              <a:t>Rate your ability to close the sale once someone says they are interested?</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1" dirty="0">
              <a:effectLst/>
              <a:latin typeface="+mj-lt"/>
              <a:ea typeface="Calibri" panose="020F0502020204030204" pitchFamily="34" charset="0"/>
              <a:cs typeface="Times New Roman" panose="02020603050405020304" pitchFamily="18" charset="0"/>
            </a:endParaRPr>
          </a:p>
          <a:p>
            <a:r>
              <a:rPr lang="en-US" sz="1600" dirty="0"/>
              <a:t>Now taking a look at how your ratings turned out, what is working well and what needs some work? With this assessment, you will always know where to focus your efforts, instead of just wondering why things are working for you.</a:t>
            </a:r>
          </a:p>
          <a:p>
            <a:endParaRPr lang="en-US" sz="1600" dirty="0"/>
          </a:p>
          <a:p>
            <a:r>
              <a:rPr lang="en-US" sz="1600" dirty="0"/>
              <a:t>And if you need work in several areas – that’s not unusual. It’s just a matter of stepping back and taking the time to get strategic and structured, and prioritizing client generation above other distractions. </a:t>
            </a:r>
            <a:endParaRPr lang="en-US" sz="1600" b="0" dirty="0">
              <a:latin typeface="+mj-lt"/>
            </a:endParaRPr>
          </a:p>
          <a:p>
            <a:endParaRPr lang="en-US" sz="1600" b="0" dirty="0">
              <a:latin typeface="+mj-lt"/>
            </a:endParaRPr>
          </a:p>
          <a:p>
            <a:r>
              <a:rPr lang="en-US" sz="1600" b="0" dirty="0">
                <a:latin typeface="+mj-lt"/>
              </a:rPr>
              <a:t>That’s really what it’s about. Focus. Being intentional with your efforts. And getting a plan together doesn’t have to take forever!</a:t>
            </a:r>
            <a:endParaRPr lang="en-US" sz="1600" b="1" strike="noStrike" kern="100" dirty="0">
              <a:effectLst/>
              <a:latin typeface="+mj-lt"/>
              <a:ea typeface="Calibri" panose="020F0502020204030204" pitchFamily="34" charset="0"/>
              <a:cs typeface="Times New Roman" panose="02020603050405020304" pitchFamily="18" charset="0"/>
            </a:endParaRPr>
          </a:p>
          <a:p>
            <a:endParaRPr lang="en-US" sz="1600" dirty="0"/>
          </a:p>
          <a:p>
            <a:r>
              <a:rPr lang="en-US" sz="1600" dirty="0"/>
              <a:t>I’ve got a great story for this...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0" dirty="0">
              <a:effectLst/>
              <a:latin typeface="+mj-lt"/>
              <a:ea typeface="Calibri" panose="020F0502020204030204" pitchFamily="34" charset="0"/>
              <a:cs typeface="Times New Roman" panose="02020603050405020304" pitchFamily="18" charset="0"/>
            </a:endParaRPr>
          </a:p>
          <a:p>
            <a:endParaRPr lang="en-US" sz="1600" b="0" dirty="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28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1"/>
            <a:ext cx="5486400" cy="4562767"/>
          </a:xfrm>
        </p:spPr>
        <p:txBody>
          <a:bodyPr>
            <a:noAutofit/>
          </a:bodyPr>
          <a:lstStyle/>
          <a:p>
            <a:r>
              <a:rPr lang="en-US" sz="1400" dirty="0"/>
              <a:t>Kimberley </a:t>
            </a:r>
            <a:r>
              <a:rPr lang="en-US" sz="1400" baseline="0" dirty="0"/>
              <a:t>needed a bunch of these elements… because she wanted OUT of her corporate job and had VERY limited time to grow her business. </a:t>
            </a:r>
          </a:p>
          <a:p>
            <a:endParaRPr lang="en-US" sz="1400" baseline="0" dirty="0"/>
          </a:p>
          <a:p>
            <a:r>
              <a:rPr lang="en-US" sz="1400" baseline="0" dirty="0"/>
              <a:t>She knew WHAT she wanted to do with her business, but she didn’t know HOW – and designing HOW is kind of my superpower.</a:t>
            </a:r>
          </a:p>
          <a:p>
            <a:endParaRPr lang="en-US" sz="1400" baseline="0" dirty="0"/>
          </a:p>
          <a:p>
            <a:r>
              <a:rPr lang="en-US" sz="1400" baseline="0" dirty="0"/>
              <a:t>After our initial Breakthrough Call, we worked together and got VERY intentional about her plan, implementation and lead generation. Within 6 months, it CLICK gave her the confidence she needed to take the leap and leave her job.</a:t>
            </a:r>
            <a:endParaRPr lang="en-US" sz="1400" dirty="0"/>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That’s what happens when you give attention to all these areas in a very intentional, strategic and structured way.</a:t>
            </a:r>
            <a:endParaRPr lang="en-US" sz="14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t>NOW… I’m sure you’re really happy for Kimberley, but now how do we make the magic happen for you?</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922955" rtl="0" eaLnBrk="1" fontAlgn="auto" latinLnBrk="0" hangingPunct="1">
              <a:lnSpc>
                <a:spcPct val="100000"/>
              </a:lnSpc>
              <a:spcBef>
                <a:spcPts val="0"/>
              </a:spcBef>
              <a:spcAft>
                <a:spcPts val="0"/>
              </a:spcAft>
              <a:buClrTx/>
              <a:buSzTx/>
              <a:buFontTx/>
              <a:buNone/>
              <a:tabLst/>
              <a:defRPr/>
            </a:pPr>
            <a:fld id="{B288B61D-4195-42D1-A083-AE8FE995638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295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168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51BC2C0-C9E1-4E3D-A780-A763658E2183}"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AA3A23-D040-4E1A-93A5-820CE8CAE762}"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E5BEE669-D4A4-4820-9D94-F12A1359FE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9926" y="5964936"/>
            <a:ext cx="1253574" cy="740664"/>
          </a:xfrm>
          <a:prstGeom prst="rect">
            <a:avLst/>
          </a:prstGeom>
        </p:spPr>
      </p:pic>
    </p:spTree>
    <p:extLst>
      <p:ext uri="{BB962C8B-B14F-4D97-AF65-F5344CB8AC3E}">
        <p14:creationId xmlns:p14="http://schemas.microsoft.com/office/powerpoint/2010/main" val="9144037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1BC2C0-C9E1-4E3D-A780-A763658E2183}"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14549606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1BC2C0-C9E1-4E3D-A780-A763658E2183}"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25659528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lumMod val="75000"/>
                    <a:lumOff val="25000"/>
                  </a:schemeClr>
                </a:solidFill>
                <a:latin typeface="Avenir Next LT Pro Light" panose="020B03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latin typeface="Avenir Next LT Pro Light" panose="020B03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51BC2C0-C9E1-4E3D-A780-A763658E2183}"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14236038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683A-959D-4B28-8655-93F48257C4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A933FD-612C-4767-A1F2-9E65C6A227FB}"/>
              </a:ext>
            </a:extLst>
          </p:cNvPr>
          <p:cNvSpPr>
            <a:spLocks noGrp="1"/>
          </p:cNvSpPr>
          <p:nvPr>
            <p:ph type="dt" sz="half" idx="10"/>
          </p:nvPr>
        </p:nvSpPr>
        <p:spPr/>
        <p:txBody>
          <a:bodyPr/>
          <a:lstStyle/>
          <a:p>
            <a:fld id="{851BC2C0-C9E1-4E3D-A780-A763658E2183}" type="datetimeFigureOut">
              <a:rPr lang="en-US" smtClean="0"/>
              <a:pPr/>
              <a:t>5/12/2025</a:t>
            </a:fld>
            <a:endParaRPr lang="en-US"/>
          </a:p>
        </p:txBody>
      </p:sp>
      <p:sp>
        <p:nvSpPr>
          <p:cNvPr id="4" name="Footer Placeholder 3">
            <a:extLst>
              <a:ext uri="{FF2B5EF4-FFF2-40B4-BE49-F238E27FC236}">
                <a16:creationId xmlns:a16="http://schemas.microsoft.com/office/drawing/2014/main" id="{BF8CED98-FF8A-46AC-875C-6326EEE182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E964E6-079F-4D16-8C63-D757E9C77B3C}"/>
              </a:ext>
            </a:extLst>
          </p:cNvPr>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19843761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lvl1pPr algn="l">
              <a:defRPr sz="3600" b="1">
                <a:solidFill>
                  <a:srgbClr val="017582"/>
                </a:solidFill>
                <a:latin typeface="Avenir Next LT Pro Light" panose="020B03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000">
                <a:solidFill>
                  <a:schemeClr val="tx1">
                    <a:lumMod val="75000"/>
                    <a:lumOff val="25000"/>
                  </a:schemeClr>
                </a:solidFill>
                <a:latin typeface="Avenir Next LT Pro Light" panose="020B0304020202020204" pitchFamily="34" charset="0"/>
              </a:defRPr>
            </a:lvl1pPr>
            <a:lvl2pPr>
              <a:defRPr sz="2400">
                <a:solidFill>
                  <a:schemeClr val="tx1">
                    <a:lumMod val="75000"/>
                    <a:lumOff val="25000"/>
                  </a:schemeClr>
                </a:solidFill>
                <a:latin typeface="Avenir Next LT Pro Light" panose="020B0304020202020204" pitchFamily="34" charset="0"/>
              </a:defRPr>
            </a:lvl2pPr>
            <a:lvl3pPr>
              <a:defRPr>
                <a:solidFill>
                  <a:schemeClr val="tx1">
                    <a:lumMod val="75000"/>
                    <a:lumOff val="25000"/>
                  </a:schemeClr>
                </a:solidFill>
                <a:latin typeface="Avenir Next LT Pro Light" panose="020B0304020202020204" pitchFamily="34" charset="0"/>
              </a:defRPr>
            </a:lvl3pPr>
            <a:lvl4pPr>
              <a:defRPr>
                <a:solidFill>
                  <a:schemeClr val="tx1">
                    <a:lumMod val="75000"/>
                    <a:lumOff val="25000"/>
                  </a:schemeClr>
                </a:solidFill>
                <a:latin typeface="Avenir Next LT Pro Light" panose="020B0304020202020204" pitchFamily="34" charset="0"/>
              </a:defRPr>
            </a:lvl4pPr>
            <a:lvl5pPr>
              <a:defRPr>
                <a:solidFill>
                  <a:schemeClr val="tx1">
                    <a:lumMod val="75000"/>
                    <a:lumOff val="25000"/>
                  </a:schemeClr>
                </a:solidFill>
                <a:latin typeface="Avenir Next LT Pro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51BC2C0-C9E1-4E3D-A780-A763658E2183}"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21244457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1BC2C0-C9E1-4E3D-A780-A763658E2183}"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17019437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Avenir Next LT Pro Light" panose="020B03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venir Next LT Pro Light" panose="020B0304020202020204" pitchFamily="34" charset="0"/>
              </a:defRPr>
            </a:lvl1pPr>
            <a:lvl2pPr>
              <a:defRPr sz="2400">
                <a:latin typeface="Avenir Next LT Pro Light" panose="020B0304020202020204" pitchFamily="34" charset="0"/>
              </a:defRPr>
            </a:lvl2pPr>
            <a:lvl3pPr>
              <a:defRPr sz="2000">
                <a:latin typeface="Avenir Next LT Pro Light" panose="020B0304020202020204" pitchFamily="34" charset="0"/>
              </a:defRPr>
            </a:lvl3pPr>
            <a:lvl4pPr>
              <a:defRPr sz="1800">
                <a:latin typeface="Avenir Next LT Pro Light" panose="020B0304020202020204" pitchFamily="34" charset="0"/>
              </a:defRPr>
            </a:lvl4pPr>
            <a:lvl5pPr>
              <a:defRPr sz="1800">
                <a:latin typeface="Avenir Next LT Pro Light" panose="020B03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venir Next LT Pro Light" panose="020B0304020202020204" pitchFamily="34" charset="0"/>
              </a:defRPr>
            </a:lvl1pPr>
            <a:lvl2pPr>
              <a:defRPr sz="2400">
                <a:latin typeface="Avenir Next LT Pro Light" panose="020B0304020202020204" pitchFamily="34" charset="0"/>
              </a:defRPr>
            </a:lvl2pPr>
            <a:lvl3pPr>
              <a:defRPr sz="2000">
                <a:latin typeface="Avenir Next LT Pro Light" panose="020B0304020202020204" pitchFamily="34" charset="0"/>
              </a:defRPr>
            </a:lvl3pPr>
            <a:lvl4pPr>
              <a:defRPr sz="1800">
                <a:latin typeface="Avenir Next LT Pro Light" panose="020B0304020202020204" pitchFamily="34" charset="0"/>
              </a:defRPr>
            </a:lvl4pPr>
            <a:lvl5pPr>
              <a:defRPr sz="1800">
                <a:latin typeface="Avenir Next LT Pro Light" panose="020B03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51BC2C0-C9E1-4E3D-A780-A763658E2183}"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19412504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1BC2C0-C9E1-4E3D-A780-A763658E2183}" type="datetimeFigureOut">
              <a:rPr lang="en-US" smtClean="0"/>
              <a:pPr/>
              <a:t>5/12/2025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7650391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p>
            <a:fld id="{851BC2C0-C9E1-4E3D-A780-A763658E2183}" type="datetimeFigureOut">
              <a:rPr lang="en-US" smtClean="0"/>
              <a:pPr/>
              <a:t>5/12/2025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217723545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BC2C0-C9E1-4E3D-A780-A763658E2183}" type="datetimeFigureOut">
              <a:rPr lang="en-US" smtClean="0"/>
              <a:pPr/>
              <a:t>5/12/2025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11478289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lvl1pPr algn="l">
              <a:defRPr sz="3600" b="1">
                <a:solidFill>
                  <a:srgbClr val="017582"/>
                </a:solidFill>
                <a:latin typeface="Georgia"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000">
                <a:solidFill>
                  <a:schemeClr val="tx1">
                    <a:lumMod val="75000"/>
                    <a:lumOff val="25000"/>
                  </a:schemeClr>
                </a:solidFill>
                <a:latin typeface="Georgia" pitchFamily="18" charset="0"/>
              </a:defRPr>
            </a:lvl1pPr>
            <a:lvl2pPr>
              <a:defRPr sz="2400">
                <a:solidFill>
                  <a:schemeClr val="tx1">
                    <a:lumMod val="75000"/>
                    <a:lumOff val="25000"/>
                  </a:schemeClr>
                </a:solidFill>
                <a:latin typeface="Georgia" pitchFamily="18" charset="0"/>
              </a:defRPr>
            </a:lvl2pPr>
            <a:lvl3pPr>
              <a:defRPr>
                <a:solidFill>
                  <a:schemeClr val="tx1">
                    <a:lumMod val="75000"/>
                    <a:lumOff val="25000"/>
                  </a:schemeClr>
                </a:solidFill>
                <a:latin typeface="Georgia" pitchFamily="18" charset="0"/>
              </a:defRPr>
            </a:lvl3pPr>
            <a:lvl4pPr>
              <a:defRPr>
                <a:solidFill>
                  <a:schemeClr val="tx1">
                    <a:lumMod val="75000"/>
                    <a:lumOff val="25000"/>
                  </a:schemeClr>
                </a:solidFill>
                <a:latin typeface="Georgia" pitchFamily="18" charset="0"/>
              </a:defRPr>
            </a:lvl4pPr>
            <a:lvl5pPr>
              <a:defRPr>
                <a:solidFill>
                  <a:schemeClr val="tx1">
                    <a:lumMod val="75000"/>
                    <a:lumOff val="25000"/>
                  </a:schemeClr>
                </a:solidFill>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51BC2C0-C9E1-4E3D-A780-A763658E2183}"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427666402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1BC2C0-C9E1-4E3D-A780-A763658E2183}"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43005713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1BC2C0-C9E1-4E3D-A780-A763658E2183}"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9078573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1BC2C0-C9E1-4E3D-A780-A763658E2183}"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3824695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1BC2C0-C9E1-4E3D-A780-A763658E2183}"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100557918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lumMod val="75000"/>
                    <a:lumOff val="25000"/>
                  </a:schemeClr>
                </a:solidFill>
                <a:latin typeface="Avenir Next LT Pro Light" panose="020B03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latin typeface="Avenir Next LT Pro Light" panose="020B03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51BC2C0-C9E1-4E3D-A780-A763658E2183}"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310516942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683A-959D-4B28-8655-93F48257C4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A933FD-612C-4767-A1F2-9E65C6A227FB}"/>
              </a:ext>
            </a:extLst>
          </p:cNvPr>
          <p:cNvSpPr>
            <a:spLocks noGrp="1"/>
          </p:cNvSpPr>
          <p:nvPr>
            <p:ph type="dt" sz="half" idx="10"/>
          </p:nvPr>
        </p:nvSpPr>
        <p:spPr/>
        <p:txBody>
          <a:bodyPr/>
          <a:lstStyle/>
          <a:p>
            <a:fld id="{851BC2C0-C9E1-4E3D-A780-A763658E2183}" type="datetimeFigureOut">
              <a:rPr lang="en-US" smtClean="0"/>
              <a:pPr/>
              <a:t>5/12/2025</a:t>
            </a:fld>
            <a:endParaRPr lang="en-US"/>
          </a:p>
        </p:txBody>
      </p:sp>
      <p:sp>
        <p:nvSpPr>
          <p:cNvPr id="4" name="Footer Placeholder 3">
            <a:extLst>
              <a:ext uri="{FF2B5EF4-FFF2-40B4-BE49-F238E27FC236}">
                <a16:creationId xmlns:a16="http://schemas.microsoft.com/office/drawing/2014/main" id="{BF8CED98-FF8A-46AC-875C-6326EEE182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E964E6-079F-4D16-8C63-D757E9C77B3C}"/>
              </a:ext>
            </a:extLst>
          </p:cNvPr>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309925304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lvl1pPr algn="l">
              <a:defRPr sz="3600" b="1">
                <a:solidFill>
                  <a:srgbClr val="017582"/>
                </a:solidFill>
                <a:latin typeface="Avenir Next LT Pro Light" panose="020B03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000">
                <a:solidFill>
                  <a:schemeClr val="tx1">
                    <a:lumMod val="75000"/>
                    <a:lumOff val="25000"/>
                  </a:schemeClr>
                </a:solidFill>
                <a:latin typeface="Avenir Next LT Pro Light" panose="020B0304020202020204" pitchFamily="34" charset="0"/>
              </a:defRPr>
            </a:lvl1pPr>
            <a:lvl2pPr>
              <a:defRPr sz="2400">
                <a:solidFill>
                  <a:schemeClr val="tx1">
                    <a:lumMod val="75000"/>
                    <a:lumOff val="25000"/>
                  </a:schemeClr>
                </a:solidFill>
                <a:latin typeface="Avenir Next LT Pro Light" panose="020B0304020202020204" pitchFamily="34" charset="0"/>
              </a:defRPr>
            </a:lvl2pPr>
            <a:lvl3pPr>
              <a:defRPr>
                <a:solidFill>
                  <a:schemeClr val="tx1">
                    <a:lumMod val="75000"/>
                    <a:lumOff val="25000"/>
                  </a:schemeClr>
                </a:solidFill>
                <a:latin typeface="Avenir Next LT Pro Light" panose="020B0304020202020204" pitchFamily="34" charset="0"/>
              </a:defRPr>
            </a:lvl3pPr>
            <a:lvl4pPr>
              <a:defRPr>
                <a:solidFill>
                  <a:schemeClr val="tx1">
                    <a:lumMod val="75000"/>
                    <a:lumOff val="25000"/>
                  </a:schemeClr>
                </a:solidFill>
                <a:latin typeface="Avenir Next LT Pro Light" panose="020B0304020202020204" pitchFamily="34" charset="0"/>
              </a:defRPr>
            </a:lvl4pPr>
            <a:lvl5pPr>
              <a:defRPr>
                <a:solidFill>
                  <a:schemeClr val="tx1">
                    <a:lumMod val="75000"/>
                    <a:lumOff val="25000"/>
                  </a:schemeClr>
                </a:solidFill>
                <a:latin typeface="Avenir Next LT Pro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51BC2C0-C9E1-4E3D-A780-A763658E2183}"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256569362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1BC2C0-C9E1-4E3D-A780-A763658E2183}"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269466054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Avenir Next LT Pro Light" panose="020B03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venir Next LT Pro Light" panose="020B0304020202020204" pitchFamily="34" charset="0"/>
              </a:defRPr>
            </a:lvl1pPr>
            <a:lvl2pPr>
              <a:defRPr sz="2400">
                <a:latin typeface="Avenir Next LT Pro Light" panose="020B0304020202020204" pitchFamily="34" charset="0"/>
              </a:defRPr>
            </a:lvl2pPr>
            <a:lvl3pPr>
              <a:defRPr sz="2000">
                <a:latin typeface="Avenir Next LT Pro Light" panose="020B0304020202020204" pitchFamily="34" charset="0"/>
              </a:defRPr>
            </a:lvl3pPr>
            <a:lvl4pPr>
              <a:defRPr sz="1800">
                <a:latin typeface="Avenir Next LT Pro Light" panose="020B0304020202020204" pitchFamily="34" charset="0"/>
              </a:defRPr>
            </a:lvl4pPr>
            <a:lvl5pPr>
              <a:defRPr sz="1800">
                <a:latin typeface="Avenir Next LT Pro Light" panose="020B03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venir Next LT Pro Light" panose="020B0304020202020204" pitchFamily="34" charset="0"/>
              </a:defRPr>
            </a:lvl1pPr>
            <a:lvl2pPr>
              <a:defRPr sz="2400">
                <a:latin typeface="Avenir Next LT Pro Light" panose="020B0304020202020204" pitchFamily="34" charset="0"/>
              </a:defRPr>
            </a:lvl2pPr>
            <a:lvl3pPr>
              <a:defRPr sz="2000">
                <a:latin typeface="Avenir Next LT Pro Light" panose="020B0304020202020204" pitchFamily="34" charset="0"/>
              </a:defRPr>
            </a:lvl3pPr>
            <a:lvl4pPr>
              <a:defRPr sz="1800">
                <a:latin typeface="Avenir Next LT Pro Light" panose="020B0304020202020204" pitchFamily="34" charset="0"/>
              </a:defRPr>
            </a:lvl4pPr>
            <a:lvl5pPr>
              <a:defRPr sz="1800">
                <a:latin typeface="Avenir Next LT Pro Light" panose="020B03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51BC2C0-C9E1-4E3D-A780-A763658E2183}"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1835337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1BC2C0-C9E1-4E3D-A780-A763658E2183}" type="datetimeFigureOut">
              <a:rPr lang="en-US" smtClean="0"/>
              <a:pPr/>
              <a:t>5/12/2025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41980636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1BC2C0-C9E1-4E3D-A780-A763658E2183}"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57628790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p>
            <a:fld id="{851BC2C0-C9E1-4E3D-A780-A763658E2183}" type="datetimeFigureOut">
              <a:rPr lang="en-US" smtClean="0"/>
              <a:pPr/>
              <a:t>5/12/2025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295102095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BC2C0-C9E1-4E3D-A780-A763658E2183}" type="datetimeFigureOut">
              <a:rPr lang="en-US" smtClean="0"/>
              <a:pPr/>
              <a:t>5/12/2025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9570126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1BC2C0-C9E1-4E3D-A780-A763658E2183}"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257183949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1BC2C0-C9E1-4E3D-A780-A763658E2183}"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304786015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1BC2C0-C9E1-4E3D-A780-A763658E2183}"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293368494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1BC2C0-C9E1-4E3D-A780-A763658E2183}"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32126988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1BC2C0-C9E1-4E3D-A780-A763658E2183}"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39571174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1BC2C0-C9E1-4E3D-A780-A763658E2183}" type="datetimeFigureOut">
              <a:rPr lang="en-US" smtClean="0"/>
              <a:pPr/>
              <a:t>5/12/2025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15005514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p>
            <a:fld id="{851BC2C0-C9E1-4E3D-A780-A763658E2183}" type="datetimeFigureOut">
              <a:rPr lang="en-US" smtClean="0"/>
              <a:pPr/>
              <a:t>5/12/2025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211375757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BC2C0-C9E1-4E3D-A780-A763658E2183}" type="datetimeFigureOut">
              <a:rPr lang="en-US" smtClean="0"/>
              <a:pPr/>
              <a:t>5/12/2025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27901841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1BC2C0-C9E1-4E3D-A780-A763658E2183}"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37649421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1BC2C0-C9E1-4E3D-A780-A763658E2183}"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A3A23-D040-4E1A-93A5-820CE8CAE762}" type="slidenum">
              <a:rPr lang="en-US" smtClean="0"/>
              <a:pPr/>
              <a:t>‹#›</a:t>
            </a:fld>
            <a:endParaRPr lang="en-US"/>
          </a:p>
        </p:txBody>
      </p:sp>
    </p:spTree>
    <p:extLst>
      <p:ext uri="{BB962C8B-B14F-4D97-AF65-F5344CB8AC3E}">
        <p14:creationId xmlns:p14="http://schemas.microsoft.com/office/powerpoint/2010/main" val="41729893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BC2C0-C9E1-4E3D-A780-A763658E2183}" type="datetimeFigureOut">
              <a:rPr lang="en-US" smtClean="0"/>
              <a:pPr/>
              <a:t>5/12/2025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A3A23-D040-4E1A-93A5-820CE8CAE762}"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B1D3FDAE-F935-4812-85EB-04E68E7DD0A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99926" y="5964936"/>
            <a:ext cx="1253574" cy="740664"/>
          </a:xfrm>
          <a:prstGeom prst="rect">
            <a:avLst/>
          </a:prstGeom>
        </p:spPr>
      </p:pic>
    </p:spTree>
    <p:extLst>
      <p:ext uri="{BB962C8B-B14F-4D97-AF65-F5344CB8AC3E}">
        <p14:creationId xmlns:p14="http://schemas.microsoft.com/office/powerpoint/2010/main" val="3298893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defTabSz="914400" rtl="0" eaLnBrk="1" latinLnBrk="0" hangingPunct="1">
        <a:spcBef>
          <a:spcPct val="0"/>
        </a:spcBef>
        <a:buNone/>
        <a:defRPr sz="4400" kern="1200">
          <a:solidFill>
            <a:schemeClr val="tx1"/>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BC2C0-C9E1-4E3D-A780-A763658E2183}" type="datetimeFigureOut">
              <a:rPr lang="en-US" smtClean="0"/>
              <a:pPr/>
              <a:t>5/12/2025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A3A23-D040-4E1A-93A5-820CE8CAE762}" type="slidenum">
              <a:rPr lang="en-US" smtClean="0"/>
              <a:pPr/>
              <a:t>‹#›</a:t>
            </a:fld>
            <a:endParaRPr lang="en-US"/>
          </a:p>
        </p:txBody>
      </p:sp>
      <p:pic>
        <p:nvPicPr>
          <p:cNvPr id="10" name="Picture 9" descr="A close up of a logo&#10;&#10;Description automatically generated">
            <a:extLst>
              <a:ext uri="{FF2B5EF4-FFF2-40B4-BE49-F238E27FC236}">
                <a16:creationId xmlns:a16="http://schemas.microsoft.com/office/drawing/2014/main" id="{039874F5-1ECF-4805-A82F-1C9AF49CAF6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99926" y="5964936"/>
            <a:ext cx="1253574" cy="740664"/>
          </a:xfrm>
          <a:prstGeom prst="rect">
            <a:avLst/>
          </a:prstGeom>
        </p:spPr>
      </p:pic>
    </p:spTree>
    <p:extLst>
      <p:ext uri="{BB962C8B-B14F-4D97-AF65-F5344CB8AC3E}">
        <p14:creationId xmlns:p14="http://schemas.microsoft.com/office/powerpoint/2010/main" val="32362748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txStyles>
    <p:titleStyle>
      <a:lvl1pPr algn="ctr" defTabSz="914400" rtl="0" eaLnBrk="1" latinLnBrk="0" hangingPunct="1">
        <a:spcBef>
          <a:spcPct val="0"/>
        </a:spcBef>
        <a:buNone/>
        <a:defRPr sz="4400" kern="1200">
          <a:solidFill>
            <a:schemeClr val="tx1"/>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BC2C0-C9E1-4E3D-A780-A763658E2183}" type="datetimeFigureOut">
              <a:rPr lang="en-US" smtClean="0"/>
              <a:pPr/>
              <a:t>5/12/2025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A3A23-D040-4E1A-93A5-820CE8CAE762}" type="slidenum">
              <a:rPr lang="en-US" smtClean="0"/>
              <a:pPr/>
              <a:t>‹#›</a:t>
            </a:fld>
            <a:endParaRPr lang="en-US"/>
          </a:p>
        </p:txBody>
      </p:sp>
      <p:pic>
        <p:nvPicPr>
          <p:cNvPr id="10" name="Picture 9" descr="A close up of a logo&#10;&#10;Description automatically generated">
            <a:extLst>
              <a:ext uri="{FF2B5EF4-FFF2-40B4-BE49-F238E27FC236}">
                <a16:creationId xmlns:a16="http://schemas.microsoft.com/office/drawing/2014/main" id="{039874F5-1ECF-4805-A82F-1C9AF49CAF6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99926" y="5964936"/>
            <a:ext cx="1253574" cy="740664"/>
          </a:xfrm>
          <a:prstGeom prst="rect">
            <a:avLst/>
          </a:prstGeom>
        </p:spPr>
      </p:pic>
    </p:spTree>
    <p:extLst>
      <p:ext uri="{BB962C8B-B14F-4D97-AF65-F5344CB8AC3E}">
        <p14:creationId xmlns:p14="http://schemas.microsoft.com/office/powerpoint/2010/main" val="409923597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p:txStyles>
    <p:titleStyle>
      <a:lvl1pPr algn="ctr" defTabSz="914400" rtl="0" eaLnBrk="1" latinLnBrk="0" hangingPunct="1">
        <a:spcBef>
          <a:spcPct val="0"/>
        </a:spcBef>
        <a:buNone/>
        <a:defRPr sz="4400" kern="1200">
          <a:solidFill>
            <a:schemeClr val="tx1"/>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1194593"/>
            <a:ext cx="5867400" cy="4468813"/>
          </a:xfrm>
        </p:spPr>
        <p:txBody>
          <a:bodyPr>
            <a:normAutofit/>
          </a:bodyPr>
          <a:lstStyle/>
          <a:p>
            <a:pPr lvl="0" algn="l">
              <a:defRPr/>
            </a:pPr>
            <a:r>
              <a:rPr lang="en-US" sz="3600" b="1" dirty="0">
                <a:solidFill>
                  <a:prstClr val="black">
                    <a:lumMod val="75000"/>
                    <a:lumOff val="25000"/>
                  </a:prstClr>
                </a:solidFill>
                <a:latin typeface="Avenir Next LT Pro Light" panose="020B0304020202020204" pitchFamily="34" charset="0"/>
              </a:rPr>
              <a:t>Offer Option #1</a:t>
            </a:r>
            <a:endParaRPr kumimoji="0" lang="en-US" sz="3600" b="0" i="0" u="none" strike="noStrike" kern="1200" cap="none" spc="0" normalizeH="0" baseline="0" noProof="0" dirty="0">
              <a:ln>
                <a:noFill/>
              </a:ln>
              <a:solidFill>
                <a:prstClr val="black">
                  <a:lumMod val="75000"/>
                  <a:lumOff val="25000"/>
                </a:prstClr>
              </a:solidFill>
              <a:effectLst/>
              <a:uLnTx/>
              <a:uFillTx/>
              <a:latin typeface="Avenir Next LT Pro Light" panose="020B0304020202020204" pitchFamily="34" charset="0"/>
              <a:ea typeface="+mj-ea"/>
              <a:cs typeface="+mj-cs"/>
            </a:endParaRPr>
          </a:p>
        </p:txBody>
      </p:sp>
      <p:sp>
        <p:nvSpPr>
          <p:cNvPr id="4" name="TextBox 3">
            <a:extLst>
              <a:ext uri="{FF2B5EF4-FFF2-40B4-BE49-F238E27FC236}">
                <a16:creationId xmlns:a16="http://schemas.microsoft.com/office/drawing/2014/main" id="{DBC41571-DF02-41A6-B78C-891BCEB057D6}"/>
              </a:ext>
            </a:extLst>
          </p:cNvPr>
          <p:cNvSpPr txBox="1"/>
          <p:nvPr/>
        </p:nvSpPr>
        <p:spPr>
          <a:xfrm>
            <a:off x="0" y="0"/>
            <a:ext cx="2590800" cy="6858000"/>
          </a:xfrm>
          <a:prstGeom prst="rect">
            <a:avLst/>
          </a:prstGeom>
          <a:solidFill>
            <a:srgbClr val="292E7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419100" y="2705725"/>
            <a:ext cx="1600200"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800" b="1" i="0" u="none" strike="noStrike" kern="1200" cap="none" spc="0" normalizeH="0" baseline="0" noProof="0" dirty="0">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9543684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537494"/>
            <a:ext cx="6096000" cy="3783013"/>
          </a:xfrm>
        </p:spPr>
        <p:txBody>
          <a:bodyPr>
            <a:normAutofit/>
          </a:bodyPr>
          <a:lstStyle/>
          <a:p>
            <a:pPr algn="l">
              <a:lnSpc>
                <a:spcPct val="90000"/>
              </a:lnSpc>
            </a:pPr>
            <a:r>
              <a:rPr lang="en-US" sz="3600" dirty="0">
                <a:latin typeface="Avenir Next LT Pro Light" panose="020B0304020202020204" pitchFamily="34" charset="0"/>
              </a:rPr>
              <a:t>Now… what about you?</a:t>
            </a:r>
          </a:p>
        </p:txBody>
      </p:sp>
      <p:sp>
        <p:nvSpPr>
          <p:cNvPr id="4" name="TextBox 3">
            <a:extLst>
              <a:ext uri="{FF2B5EF4-FFF2-40B4-BE49-F238E27FC236}">
                <a16:creationId xmlns:a16="http://schemas.microsoft.com/office/drawing/2014/main" id="{DBC41571-DF02-41A6-B78C-891BCEB057D6}"/>
              </a:ext>
            </a:extLst>
          </p:cNvPr>
          <p:cNvSpPr txBox="1"/>
          <p:nvPr/>
        </p:nvSpPr>
        <p:spPr>
          <a:xfrm>
            <a:off x="0" y="0"/>
            <a:ext cx="2590800" cy="6858000"/>
          </a:xfrm>
          <a:prstGeom prst="rect">
            <a:avLst/>
          </a:prstGeom>
          <a:solidFill>
            <a:srgbClr val="292E7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Graphic 7" descr="Checkmark">
            <a:extLst>
              <a:ext uri="{FF2B5EF4-FFF2-40B4-BE49-F238E27FC236}">
                <a16:creationId xmlns:a16="http://schemas.microsoft.com/office/drawing/2014/main" id="{1E844034-6CB3-4092-9327-E8D9FC626D2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 y="2743200"/>
            <a:ext cx="1219200" cy="1219200"/>
          </a:xfrm>
          <a:prstGeom prst="rect">
            <a:avLst/>
          </a:prstGeom>
        </p:spPr>
      </p:pic>
    </p:spTree>
    <p:extLst>
      <p:ext uri="{BB962C8B-B14F-4D97-AF65-F5344CB8AC3E}">
        <p14:creationId xmlns:p14="http://schemas.microsoft.com/office/powerpoint/2010/main" val="22902585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B95901-F858-4B73-A28C-E9CEA64B0792}"/>
              </a:ext>
            </a:extLst>
          </p:cNvPr>
          <p:cNvSpPr txBox="1">
            <a:spLocks/>
          </p:cNvSpPr>
          <p:nvPr/>
        </p:nvSpPr>
        <p:spPr>
          <a:xfrm>
            <a:off x="228600" y="838200"/>
            <a:ext cx="3840085" cy="169279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17582"/>
                </a:solidFill>
                <a:latin typeface="Georgia" pitchFamily="18"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dirty="0">
                <a:ln>
                  <a:noFill/>
                </a:ln>
                <a:solidFill>
                  <a:prstClr val="black"/>
                </a:solidFill>
                <a:effectLst/>
                <a:uLnTx/>
                <a:uFillTx/>
                <a:latin typeface="Avenir Next LT Pro Light" panose="020B0304020202020204" pitchFamily="34" charset="0"/>
                <a:ea typeface="+mj-ea"/>
                <a:cs typeface="+mj-cs"/>
              </a:rPr>
              <a:t>Create Lasting Impact</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6E230A2-1D29-4F23-9680-4997865F85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01895" y="10"/>
            <a:ext cx="4542105"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Content Placeholder 4">
            <a:extLst>
              <a:ext uri="{FF2B5EF4-FFF2-40B4-BE49-F238E27FC236}">
                <a16:creationId xmlns:a16="http://schemas.microsoft.com/office/drawing/2014/main" id="{F6E9F9BB-4D88-4CDF-9689-F206D3BA4CF9}"/>
              </a:ext>
            </a:extLst>
          </p:cNvPr>
          <p:cNvSpPr>
            <a:spLocks noGrp="1"/>
          </p:cNvSpPr>
          <p:nvPr>
            <p:ph idx="1"/>
          </p:nvPr>
        </p:nvSpPr>
        <p:spPr>
          <a:xfrm>
            <a:off x="304800" y="2575034"/>
            <a:ext cx="4572000" cy="3462228"/>
          </a:xfrm>
        </p:spPr>
        <p:txBody>
          <a:bodyPr vert="horz" lIns="91440" tIns="45720" rIns="91440" bIns="45720" rtlCol="0">
            <a:normAutofit/>
          </a:bodyPr>
          <a:lstStyle/>
          <a:p>
            <a:pPr marL="628650" indent="-514350">
              <a:lnSpc>
                <a:spcPct val="90000"/>
              </a:lnSpc>
              <a:buFont typeface="+mj-lt"/>
              <a:buAutoNum type="arabicPeriod"/>
            </a:pPr>
            <a:r>
              <a:rPr lang="en-US" sz="2800" dirty="0">
                <a:solidFill>
                  <a:schemeClr val="tx1"/>
                </a:solidFill>
              </a:rPr>
              <a:t>Bite-sized action</a:t>
            </a:r>
          </a:p>
          <a:p>
            <a:pPr marL="628650" indent="-514350">
              <a:lnSpc>
                <a:spcPct val="90000"/>
              </a:lnSpc>
              <a:buFont typeface="+mj-lt"/>
              <a:buAutoNum type="arabicPeriod"/>
            </a:pPr>
            <a:r>
              <a:rPr lang="en-US" sz="2800" dirty="0">
                <a:solidFill>
                  <a:schemeClr val="tx1"/>
                </a:solidFill>
              </a:rPr>
              <a:t>Imagine…</a:t>
            </a:r>
          </a:p>
          <a:p>
            <a:pPr marL="628650" indent="-514350">
              <a:lnSpc>
                <a:spcPct val="90000"/>
              </a:lnSpc>
              <a:buFont typeface="+mj-lt"/>
              <a:buAutoNum type="arabicPeriod"/>
            </a:pPr>
            <a:r>
              <a:rPr lang="en-US" sz="2800" dirty="0">
                <a:solidFill>
                  <a:schemeClr val="tx1"/>
                </a:solidFill>
              </a:rPr>
              <a:t>Support system</a:t>
            </a:r>
          </a:p>
        </p:txBody>
      </p:sp>
      <p:pic>
        <p:nvPicPr>
          <p:cNvPr id="6" name="Picture 5" descr="A close up of a logo&#10;&#10;Description automatically generated">
            <a:extLst>
              <a:ext uri="{FF2B5EF4-FFF2-40B4-BE49-F238E27FC236}">
                <a16:creationId xmlns:a16="http://schemas.microsoft.com/office/drawing/2014/main" id="{C8D3D0F5-D64A-40EA-84A3-521568127B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5892511"/>
            <a:ext cx="1247185" cy="736889"/>
          </a:xfrm>
          <a:prstGeom prst="rect">
            <a:avLst/>
          </a:prstGeom>
        </p:spPr>
      </p:pic>
    </p:spTree>
    <p:extLst>
      <p:ext uri="{BB962C8B-B14F-4D97-AF65-F5344CB8AC3E}">
        <p14:creationId xmlns:p14="http://schemas.microsoft.com/office/powerpoint/2010/main" val="1521928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0668A2-9A03-C574-5807-9F5A489C6109}"/>
              </a:ext>
            </a:extLst>
          </p:cNvPr>
          <p:cNvSpPr txBox="1"/>
          <p:nvPr/>
        </p:nvSpPr>
        <p:spPr>
          <a:xfrm>
            <a:off x="-265176" y="2569470"/>
            <a:ext cx="9674352" cy="935730"/>
          </a:xfrm>
          <a:prstGeom prst="rect">
            <a:avLst/>
          </a:prstGeom>
          <a:solidFill>
            <a:srgbClr val="292E75"/>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sp>
        <p:nvSpPr>
          <p:cNvPr id="5" name="TextBox 4">
            <a:extLst>
              <a:ext uri="{FF2B5EF4-FFF2-40B4-BE49-F238E27FC236}">
                <a16:creationId xmlns:a16="http://schemas.microsoft.com/office/drawing/2014/main" id="{044E6F75-DE34-16BC-512C-9002D496C190}"/>
              </a:ext>
            </a:extLst>
          </p:cNvPr>
          <p:cNvSpPr txBox="1"/>
          <p:nvPr/>
        </p:nvSpPr>
        <p:spPr>
          <a:xfrm>
            <a:off x="-2819400" y="2750692"/>
            <a:ext cx="10668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Calendar:</a:t>
            </a:r>
            <a:endParaRPr kumimoji="0" lang="en-US" sz="3200" b="1"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cxnSp>
        <p:nvCxnSpPr>
          <p:cNvPr id="6" name="Straight Connector 5">
            <a:extLst>
              <a:ext uri="{FF2B5EF4-FFF2-40B4-BE49-F238E27FC236}">
                <a16:creationId xmlns:a16="http://schemas.microsoft.com/office/drawing/2014/main" id="{FFFBA8D7-B8D9-0468-F785-85C70636F2F4}"/>
              </a:ext>
            </a:extLst>
          </p:cNvPr>
          <p:cNvCxnSpPr>
            <a:cxnSpLocks/>
          </p:cNvCxnSpPr>
          <p:nvPr/>
        </p:nvCxnSpPr>
        <p:spPr>
          <a:xfrm>
            <a:off x="3581400" y="3200400"/>
            <a:ext cx="3794760" cy="0"/>
          </a:xfrm>
          <a:prstGeom prst="line">
            <a:avLst/>
          </a:prstGeom>
          <a:ln w="19050">
            <a:solidFill>
              <a:srgbClr val="FFC000"/>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BD801CA6-8E40-73AC-7B0C-670E9D2FA8C2}"/>
              </a:ext>
            </a:extLst>
          </p:cNvPr>
          <p:cNvSpPr txBox="1"/>
          <p:nvPr/>
        </p:nvSpPr>
        <p:spPr>
          <a:xfrm>
            <a:off x="-838200" y="2750692"/>
            <a:ext cx="10668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                   </a:t>
            </a:r>
            <a:r>
              <a:rPr kumimoji="0" lang="en-US" sz="3200" b="1"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BreakthroughCall.biz</a:t>
            </a:r>
          </a:p>
        </p:txBody>
      </p:sp>
      <p:pic>
        <p:nvPicPr>
          <p:cNvPr id="10" name="Picture 9">
            <a:extLst>
              <a:ext uri="{FF2B5EF4-FFF2-40B4-BE49-F238E27FC236}">
                <a16:creationId xmlns:a16="http://schemas.microsoft.com/office/drawing/2014/main" id="{07197BCC-13C6-1015-154C-EFC41FF0A388}"/>
              </a:ext>
            </a:extLst>
          </p:cNvPr>
          <p:cNvPicPr>
            <a:picLocks noChangeAspect="1"/>
          </p:cNvPicPr>
          <p:nvPr/>
        </p:nvPicPr>
        <p:blipFill rotWithShape="1">
          <a:blip r:embed="rId3"/>
          <a:srcRect l="66667" t="25257" r="17500" b="46335"/>
          <a:stretch/>
        </p:blipFill>
        <p:spPr>
          <a:xfrm>
            <a:off x="3848100" y="3657114"/>
            <a:ext cx="1447800" cy="1461103"/>
          </a:xfrm>
          <a:prstGeom prst="rect">
            <a:avLst/>
          </a:prstGeom>
        </p:spPr>
      </p:pic>
      <p:sp>
        <p:nvSpPr>
          <p:cNvPr id="2" name="TextBox 1">
            <a:extLst>
              <a:ext uri="{FF2B5EF4-FFF2-40B4-BE49-F238E27FC236}">
                <a16:creationId xmlns:a16="http://schemas.microsoft.com/office/drawing/2014/main" id="{49215A05-E7E8-040E-A325-6B12FB8F531A}"/>
              </a:ext>
            </a:extLst>
          </p:cNvPr>
          <p:cNvSpPr txBox="1"/>
          <p:nvPr/>
        </p:nvSpPr>
        <p:spPr>
          <a:xfrm>
            <a:off x="-1" y="1633740"/>
            <a:ext cx="9144000" cy="93573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92E75"/>
                </a:solidFill>
                <a:effectLst/>
                <a:uLnTx/>
                <a:uFillTx/>
                <a:latin typeface="Avenir Next LT Pro Light" panose="020B0304020202020204" pitchFamily="34" charset="0"/>
                <a:ea typeface="+mn-ea"/>
                <a:cs typeface="+mn-cs"/>
              </a:rPr>
              <a:t>Breakthrough Call</a:t>
            </a:r>
          </a:p>
        </p:txBody>
      </p:sp>
    </p:spTree>
    <p:extLst>
      <p:ext uri="{BB962C8B-B14F-4D97-AF65-F5344CB8AC3E}">
        <p14:creationId xmlns:p14="http://schemas.microsoft.com/office/powerpoint/2010/main" val="284309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1194593"/>
            <a:ext cx="5867400" cy="4468813"/>
          </a:xfrm>
        </p:spPr>
        <p:txBody>
          <a:bodyPr>
            <a:normAutofit/>
          </a:bodyPr>
          <a:lstStyle/>
          <a:p>
            <a:pPr lvl="0" algn="l">
              <a:defRPr/>
            </a:pPr>
            <a:r>
              <a:rPr lang="en-US" sz="3600" b="1" dirty="0">
                <a:solidFill>
                  <a:prstClr val="black">
                    <a:lumMod val="75000"/>
                    <a:lumOff val="25000"/>
                  </a:prstClr>
                </a:solidFill>
                <a:latin typeface="Avenir Next LT Pro Light" panose="020B0304020202020204" pitchFamily="34" charset="0"/>
              </a:rPr>
              <a:t>Offer Option #2</a:t>
            </a:r>
            <a:endParaRPr kumimoji="0" lang="en-US" sz="3600" b="0" i="0" u="none" strike="noStrike" kern="1200" cap="none" spc="0" normalizeH="0" baseline="0" noProof="0" dirty="0">
              <a:ln>
                <a:noFill/>
              </a:ln>
              <a:solidFill>
                <a:prstClr val="black">
                  <a:lumMod val="75000"/>
                  <a:lumOff val="25000"/>
                </a:prstClr>
              </a:solidFill>
              <a:effectLst/>
              <a:uLnTx/>
              <a:uFillTx/>
              <a:latin typeface="Avenir Next LT Pro Light" panose="020B0304020202020204" pitchFamily="34" charset="0"/>
              <a:ea typeface="+mj-ea"/>
              <a:cs typeface="+mj-cs"/>
            </a:endParaRPr>
          </a:p>
        </p:txBody>
      </p:sp>
      <p:sp>
        <p:nvSpPr>
          <p:cNvPr id="4" name="TextBox 3">
            <a:extLst>
              <a:ext uri="{FF2B5EF4-FFF2-40B4-BE49-F238E27FC236}">
                <a16:creationId xmlns:a16="http://schemas.microsoft.com/office/drawing/2014/main" id="{DBC41571-DF02-41A6-B78C-891BCEB057D6}"/>
              </a:ext>
            </a:extLst>
          </p:cNvPr>
          <p:cNvSpPr txBox="1"/>
          <p:nvPr/>
        </p:nvSpPr>
        <p:spPr>
          <a:xfrm>
            <a:off x="0" y="0"/>
            <a:ext cx="2590800" cy="6858000"/>
          </a:xfrm>
          <a:prstGeom prst="rect">
            <a:avLst/>
          </a:prstGeom>
          <a:solidFill>
            <a:srgbClr val="292E7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419100" y="2705725"/>
            <a:ext cx="1600200"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800" b="1" i="0" u="none" strike="noStrike" kern="1200" cap="none" spc="0" normalizeH="0" baseline="0" noProof="0" dirty="0">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2540775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heel&#10;&#10;Description automatically generated">
            <a:extLst>
              <a:ext uri="{FF2B5EF4-FFF2-40B4-BE49-F238E27FC236}">
                <a16:creationId xmlns:a16="http://schemas.microsoft.com/office/drawing/2014/main" id="{8B0E1DCE-65D1-8014-9D5E-1D8C83ACAA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875058" cy="6858000"/>
          </a:xfrm>
          <a:prstGeom prst="rect">
            <a:avLst/>
          </a:prstGeom>
        </p:spPr>
      </p:pic>
      <p:sp>
        <p:nvSpPr>
          <p:cNvPr id="3" name="TextBox 2">
            <a:extLst>
              <a:ext uri="{FF2B5EF4-FFF2-40B4-BE49-F238E27FC236}">
                <a16:creationId xmlns:a16="http://schemas.microsoft.com/office/drawing/2014/main" id="{216D786D-F383-F9CC-2676-767D9691DC77}"/>
              </a:ext>
            </a:extLst>
          </p:cNvPr>
          <p:cNvSpPr txBox="1"/>
          <p:nvPr/>
        </p:nvSpPr>
        <p:spPr>
          <a:xfrm>
            <a:off x="607257" y="2944710"/>
            <a:ext cx="97787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Values &amp; Vision</a:t>
            </a:r>
          </a:p>
        </p:txBody>
      </p:sp>
      <p:sp>
        <p:nvSpPr>
          <p:cNvPr id="7" name="TextBox 6">
            <a:extLst>
              <a:ext uri="{FF2B5EF4-FFF2-40B4-BE49-F238E27FC236}">
                <a16:creationId xmlns:a16="http://schemas.microsoft.com/office/drawing/2014/main" id="{68F7E8C8-7A86-354D-59B8-A28276F9FAED}"/>
              </a:ext>
            </a:extLst>
          </p:cNvPr>
          <p:cNvSpPr txBox="1"/>
          <p:nvPr/>
        </p:nvSpPr>
        <p:spPr>
          <a:xfrm>
            <a:off x="1594011" y="3940872"/>
            <a:ext cx="1524000"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Pricing &amp; Packaging</a:t>
            </a:r>
          </a:p>
        </p:txBody>
      </p:sp>
      <p:sp>
        <p:nvSpPr>
          <p:cNvPr id="12" name="Oval 11">
            <a:extLst>
              <a:ext uri="{FF2B5EF4-FFF2-40B4-BE49-F238E27FC236}">
                <a16:creationId xmlns:a16="http://schemas.microsoft.com/office/drawing/2014/main" id="{BEB1EECC-BAAA-AECB-9006-592E4021B555}"/>
              </a:ext>
            </a:extLst>
          </p:cNvPr>
          <p:cNvSpPr/>
          <p:nvPr/>
        </p:nvSpPr>
        <p:spPr>
          <a:xfrm>
            <a:off x="3523129" y="320040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4C642C10-F5D3-FB3D-43CB-DFE0566392F3}"/>
              </a:ext>
            </a:extLst>
          </p:cNvPr>
          <p:cNvSpPr txBox="1"/>
          <p:nvPr/>
        </p:nvSpPr>
        <p:spPr>
          <a:xfrm>
            <a:off x="3500269" y="3245056"/>
            <a:ext cx="990600" cy="830997"/>
          </a:xfrm>
          <a:prstGeom prst="rect">
            <a:avLst/>
          </a:prstGeom>
          <a:noFill/>
        </p:spPr>
        <p:txBody>
          <a:bodyPr wrap="square" l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Ideal Client Clarity</a:t>
            </a:r>
          </a:p>
        </p:txBody>
      </p:sp>
      <p:sp>
        <p:nvSpPr>
          <p:cNvPr id="27" name="TextBox 26">
            <a:extLst>
              <a:ext uri="{FF2B5EF4-FFF2-40B4-BE49-F238E27FC236}">
                <a16:creationId xmlns:a16="http://schemas.microsoft.com/office/drawing/2014/main" id="{17F4C4F2-020A-5FE1-A50C-9B73AFB85BEC}"/>
              </a:ext>
            </a:extLst>
          </p:cNvPr>
          <p:cNvSpPr txBox="1"/>
          <p:nvPr/>
        </p:nvSpPr>
        <p:spPr>
          <a:xfrm>
            <a:off x="6967508" y="3275689"/>
            <a:ext cx="12192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Sales &amp; Enrollment</a:t>
            </a:r>
          </a:p>
        </p:txBody>
      </p:sp>
      <p:sp>
        <p:nvSpPr>
          <p:cNvPr id="34" name="TextBox 33">
            <a:extLst>
              <a:ext uri="{FF2B5EF4-FFF2-40B4-BE49-F238E27FC236}">
                <a16:creationId xmlns:a16="http://schemas.microsoft.com/office/drawing/2014/main" id="{15E8B062-247C-2370-45E7-6D6CE003069C}"/>
              </a:ext>
            </a:extLst>
          </p:cNvPr>
          <p:cNvSpPr txBox="1"/>
          <p:nvPr/>
        </p:nvSpPr>
        <p:spPr>
          <a:xfrm>
            <a:off x="4267373" y="2130799"/>
            <a:ext cx="1295400" cy="584775"/>
          </a:xfrm>
          <a:prstGeom prst="rect">
            <a:avLst/>
          </a:prstGeom>
          <a:noFill/>
        </p:spPr>
        <p:txBody>
          <a:bodyPr wrap="square" l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Magnetic Messaging</a:t>
            </a:r>
          </a:p>
        </p:txBody>
      </p:sp>
      <p:sp>
        <p:nvSpPr>
          <p:cNvPr id="35" name="Oval 34">
            <a:extLst>
              <a:ext uri="{FF2B5EF4-FFF2-40B4-BE49-F238E27FC236}">
                <a16:creationId xmlns:a16="http://schemas.microsoft.com/office/drawing/2014/main" id="{50192226-3BB2-438B-61E6-A7A63CEEADB2}"/>
              </a:ext>
            </a:extLst>
          </p:cNvPr>
          <p:cNvSpPr/>
          <p:nvPr/>
        </p:nvSpPr>
        <p:spPr>
          <a:xfrm>
            <a:off x="6775836" y="3010984"/>
            <a:ext cx="1602543" cy="11448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1FBDAD57-B1F8-0BFC-4211-E6CC60C1F616}"/>
              </a:ext>
            </a:extLst>
          </p:cNvPr>
          <p:cNvSpPr txBox="1"/>
          <p:nvPr/>
        </p:nvSpPr>
        <p:spPr>
          <a:xfrm>
            <a:off x="5562600" y="2981980"/>
            <a:ext cx="109728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Lead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Generation</a:t>
            </a:r>
          </a:p>
        </p:txBody>
      </p:sp>
    </p:spTree>
    <p:extLst>
      <p:ext uri="{BB962C8B-B14F-4D97-AF65-F5344CB8AC3E}">
        <p14:creationId xmlns:p14="http://schemas.microsoft.com/office/powerpoint/2010/main" val="3821721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9297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EC44A9-28C0-49B8-89B4-577CCA6A8DCD}"/>
              </a:ext>
            </a:extLst>
          </p:cNvPr>
          <p:cNvSpPr/>
          <p:nvPr/>
        </p:nvSpPr>
        <p:spPr>
          <a:xfrm>
            <a:off x="4572000" y="0"/>
            <a:ext cx="4590613"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371B2D07-ED74-F676-4FDD-9A9869E85332}"/>
              </a:ext>
            </a:extLst>
          </p:cNvPr>
          <p:cNvGrpSpPr/>
          <p:nvPr/>
        </p:nvGrpSpPr>
        <p:grpSpPr>
          <a:xfrm>
            <a:off x="304800" y="634425"/>
            <a:ext cx="2971800" cy="584775"/>
            <a:chOff x="228600" y="685800"/>
            <a:chExt cx="2971800" cy="584775"/>
          </a:xfrm>
        </p:grpSpPr>
        <p:cxnSp>
          <p:nvCxnSpPr>
            <p:cNvPr id="9" name="Straight Connector 8">
              <a:extLst>
                <a:ext uri="{FF2B5EF4-FFF2-40B4-BE49-F238E27FC236}">
                  <a16:creationId xmlns:a16="http://schemas.microsoft.com/office/drawing/2014/main" id="{4AA893DB-9C40-4849-8695-9F73D00A5D02}"/>
                </a:ext>
              </a:extLst>
            </p:cNvPr>
            <p:cNvCxnSpPr/>
            <p:nvPr/>
          </p:nvCxnSpPr>
          <p:spPr>
            <a:xfrm>
              <a:off x="350520" y="1118175"/>
              <a:ext cx="1600200" cy="0"/>
            </a:xfrm>
            <a:prstGeom prst="line">
              <a:avLst/>
            </a:prstGeom>
            <a:ln w="19050">
              <a:solidFill>
                <a:srgbClr val="FFD8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0F60D29-1077-4606-B4B8-CD816E1166BC}"/>
                </a:ext>
              </a:extLst>
            </p:cNvPr>
            <p:cNvSpPr txBox="1"/>
            <p:nvPr/>
          </p:nvSpPr>
          <p:spPr>
            <a:xfrm>
              <a:off x="228600" y="685800"/>
              <a:ext cx="2971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Manus" pitchFamily="50" charset="0"/>
                  <a:ea typeface="+mn-ea"/>
                  <a:cs typeface="+mn-cs"/>
                </a:rPr>
                <a:t>Breakthrough</a:t>
              </a:r>
              <a:r>
                <a:rPr kumimoji="0" lang="en-US" sz="1800" b="0"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 MOMENT </a:t>
              </a:r>
            </a:p>
          </p:txBody>
        </p:sp>
      </p:grpSp>
      <p:pic>
        <p:nvPicPr>
          <p:cNvPr id="6" name="Picture 5">
            <a:extLst>
              <a:ext uri="{FF2B5EF4-FFF2-40B4-BE49-F238E27FC236}">
                <a16:creationId xmlns:a16="http://schemas.microsoft.com/office/drawing/2014/main" id="{67FB2FA4-2BD6-716B-ED1D-8153DBA5CB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313" t="-535" r="7791" b="535"/>
          <a:stretch/>
        </p:blipFill>
        <p:spPr>
          <a:xfrm flipH="1">
            <a:off x="762000" y="1524000"/>
            <a:ext cx="3069801" cy="3474504"/>
          </a:xfrm>
          <a:prstGeom prst="rect">
            <a:avLst/>
          </a:prstGeom>
          <a:effectLst>
            <a:reflection blurRad="203200" stA="50000" endA="300" endPos="55500" dist="50800" dir="5400000" sy="-100000" algn="bl" rotWithShape="0"/>
          </a:effectLst>
        </p:spPr>
      </p:pic>
      <p:sp>
        <p:nvSpPr>
          <p:cNvPr id="8" name="TextBox 7">
            <a:extLst>
              <a:ext uri="{FF2B5EF4-FFF2-40B4-BE49-F238E27FC236}">
                <a16:creationId xmlns:a16="http://schemas.microsoft.com/office/drawing/2014/main" id="{722A032B-9077-B7B2-DF7F-5DEFEC905A95}"/>
              </a:ext>
            </a:extLst>
          </p:cNvPr>
          <p:cNvSpPr txBox="1"/>
          <p:nvPr/>
        </p:nvSpPr>
        <p:spPr>
          <a:xfrm>
            <a:off x="5059351" y="1531471"/>
            <a:ext cx="3855284" cy="39549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“In just a few short months, we built my plan for attracting clients that was so specific, it became obvious exactly how I would get it done. It gave me the confidence to actually </a:t>
            </a:r>
            <a:r>
              <a:rPr kumimoji="0" lang="en-US" sz="2200" b="1"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take the leap leave my corporate job!”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Kimberley Parsons,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Bamboo Teaming</a:t>
            </a:r>
          </a:p>
        </p:txBody>
      </p:sp>
      <p:sp>
        <p:nvSpPr>
          <p:cNvPr id="3" name="TextBox 2">
            <a:extLst>
              <a:ext uri="{FF2B5EF4-FFF2-40B4-BE49-F238E27FC236}">
                <a16:creationId xmlns:a16="http://schemas.microsoft.com/office/drawing/2014/main" id="{94451DBB-8144-FD1D-AB9E-2870D5768A3B}"/>
              </a:ext>
            </a:extLst>
          </p:cNvPr>
          <p:cNvSpPr txBox="1"/>
          <p:nvPr/>
        </p:nvSpPr>
        <p:spPr>
          <a:xfrm>
            <a:off x="304800" y="5124271"/>
            <a:ext cx="40379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“My vision and values were clear, but how to attract clients was definitely NOT.”</a:t>
            </a:r>
          </a:p>
        </p:txBody>
      </p:sp>
    </p:spTree>
    <p:extLst>
      <p:ext uri="{BB962C8B-B14F-4D97-AF65-F5344CB8AC3E}">
        <p14:creationId xmlns:p14="http://schemas.microsoft.com/office/powerpoint/2010/main" val="233551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BBC479-5A6F-44F1-85E7-1FB74430152B}"/>
              </a:ext>
            </a:extLst>
          </p:cNvPr>
          <p:cNvSpPr txBox="1">
            <a:spLocks/>
          </p:cNvSpPr>
          <p:nvPr/>
        </p:nvSpPr>
        <p:spPr>
          <a:xfrm>
            <a:off x="-12865" y="533400"/>
            <a:ext cx="9144000" cy="621619"/>
          </a:xfrm>
          <a:prstGeom prst="rect">
            <a:avLst/>
          </a:prstGeom>
          <a:solidFill>
            <a:srgbClr val="292E75"/>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lumMod val="75000"/>
                    <a:lumOff val="25000"/>
                  </a:schemeClr>
                </a:solidFill>
                <a:latin typeface="Georgia" pitchFamily="18"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venir Next LT Pro Light" panose="020B0304020202020204" pitchFamily="34" charset="0"/>
                <a:ea typeface="+mj-ea"/>
                <a:cs typeface="+mj-cs"/>
              </a:rPr>
              <a:t>Create Lasting Impact</a:t>
            </a:r>
          </a:p>
        </p:txBody>
      </p:sp>
      <p:sp>
        <p:nvSpPr>
          <p:cNvPr id="7" name="Subtitle 2">
            <a:extLst>
              <a:ext uri="{FF2B5EF4-FFF2-40B4-BE49-F238E27FC236}">
                <a16:creationId xmlns:a16="http://schemas.microsoft.com/office/drawing/2014/main" id="{82A0A2EB-136B-4659-BF10-B07A470086AE}"/>
              </a:ext>
            </a:extLst>
          </p:cNvPr>
          <p:cNvSpPr>
            <a:spLocks noGrp="1"/>
          </p:cNvSpPr>
          <p:nvPr>
            <p:ph type="subTitle" idx="1"/>
          </p:nvPr>
        </p:nvSpPr>
        <p:spPr>
          <a:xfrm>
            <a:off x="2819400" y="2155145"/>
            <a:ext cx="5791200" cy="3429000"/>
          </a:xfrm>
        </p:spPr>
        <p:txBody>
          <a:bodyPr>
            <a:normAutofit/>
          </a:bodyPr>
          <a:lstStyle/>
          <a:p>
            <a:pPr algn="l"/>
            <a:r>
              <a:rPr lang="en-US" sz="2800" b="1" dirty="0"/>
              <a:t>What is your top challenge?</a:t>
            </a:r>
          </a:p>
          <a:p>
            <a:pPr marL="795338" lvl="1" indent="-338138" algn="l">
              <a:buFont typeface="+mj-lt"/>
              <a:buAutoNum type="arabicPeriod"/>
            </a:pPr>
            <a:r>
              <a:rPr lang="en-US" sz="2600" dirty="0">
                <a:solidFill>
                  <a:schemeClr val="tx1"/>
                </a:solidFill>
                <a:latin typeface="Avenir Next LT Pro Light" panose="020B0304020202020204" pitchFamily="34" charset="0"/>
              </a:rPr>
              <a:t>Strategy</a:t>
            </a:r>
          </a:p>
          <a:p>
            <a:pPr marL="795338" lvl="1" indent="-338138" algn="l">
              <a:buFont typeface="+mj-lt"/>
              <a:buAutoNum type="arabicPeriod"/>
            </a:pPr>
            <a:r>
              <a:rPr lang="en-US" sz="2600" dirty="0">
                <a:solidFill>
                  <a:schemeClr val="tx1"/>
                </a:solidFill>
                <a:latin typeface="Avenir Next LT Pro Light" panose="020B0304020202020204" pitchFamily="34" charset="0"/>
              </a:rPr>
              <a:t>Lead Generation Process</a:t>
            </a:r>
          </a:p>
          <a:p>
            <a:pPr marL="795338" lvl="1" indent="-338138" algn="l">
              <a:buFont typeface="+mj-lt"/>
              <a:buAutoNum type="arabicPeriod"/>
            </a:pPr>
            <a:r>
              <a:rPr lang="en-US" sz="2600" dirty="0">
                <a:solidFill>
                  <a:schemeClr val="tx1"/>
                </a:solidFill>
                <a:latin typeface="Avenir Next LT Pro Light" panose="020B0304020202020204" pitchFamily="34" charset="0"/>
              </a:rPr>
              <a:t>Implementation</a:t>
            </a:r>
          </a:p>
          <a:p>
            <a:pPr lvl="1" algn="l"/>
            <a:endParaRPr lang="en-US" sz="1300" dirty="0">
              <a:latin typeface="Avenir Next LT Pro Light" panose="020B0304020202020204" pitchFamily="34" charset="0"/>
            </a:endParaRPr>
          </a:p>
          <a:p>
            <a:pPr algn="l"/>
            <a:r>
              <a:rPr lang="en-US" sz="2800" b="1" dirty="0"/>
              <a:t>What is your plan?</a:t>
            </a:r>
          </a:p>
        </p:txBody>
      </p:sp>
      <p:sp>
        <p:nvSpPr>
          <p:cNvPr id="2" name="Title 1">
            <a:extLst>
              <a:ext uri="{FF2B5EF4-FFF2-40B4-BE49-F238E27FC236}">
                <a16:creationId xmlns:a16="http://schemas.microsoft.com/office/drawing/2014/main" id="{EC1A2426-7020-1F46-E662-D2CDF7A74594}"/>
              </a:ext>
            </a:extLst>
          </p:cNvPr>
          <p:cNvSpPr txBox="1">
            <a:spLocks/>
          </p:cNvSpPr>
          <p:nvPr/>
        </p:nvSpPr>
        <p:spPr>
          <a:xfrm>
            <a:off x="0" y="304800"/>
            <a:ext cx="9144000" cy="914400"/>
          </a:xfrm>
          <a:prstGeom prst="rect">
            <a:avLst/>
          </a:prstGeom>
          <a:solidFill>
            <a:srgbClr val="292E75"/>
          </a:solidFill>
        </p:spPr>
        <p:txBody>
          <a:bodyPr vert="horz" lIns="91440" tIns="45720" rIns="91440" bIns="45720" rtlCol="0" anchor="ctr">
            <a:normAutofit/>
          </a:bodyPr>
          <a:lstStyle>
            <a:defPPr>
              <a:defRPr lang="en-US"/>
            </a:defPPr>
            <a:lvl1pPr>
              <a:spcBef>
                <a:spcPct val="0"/>
              </a:spcBef>
              <a:buNone/>
              <a:defRPr sz="3600" b="1">
                <a:solidFill>
                  <a:schemeClr val="bg1"/>
                </a:solidFill>
                <a:latin typeface="Avenir Next LT Pro Light" panose="020B03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venir Next LT Pro Light" panose="020B0304020202020204" pitchFamily="34" charset="0"/>
                <a:ea typeface="+mj-ea"/>
                <a:cs typeface="+mj-cs"/>
              </a:rPr>
              <a:t>    Create Lasting Impact</a:t>
            </a:r>
          </a:p>
        </p:txBody>
      </p:sp>
      <p:pic>
        <p:nvPicPr>
          <p:cNvPr id="4" name="Picture 3" descr="A picture containing wheel">
            <a:extLst>
              <a:ext uri="{FF2B5EF4-FFF2-40B4-BE49-F238E27FC236}">
                <a16:creationId xmlns:a16="http://schemas.microsoft.com/office/drawing/2014/main" id="{1F0EFB89-45D9-CD58-F9E8-16C2A0053148}"/>
              </a:ext>
            </a:extLst>
          </p:cNvPr>
          <p:cNvPicPr/>
          <p:nvPr/>
        </p:nvPicPr>
        <p:blipFill rotWithShape="1">
          <a:blip r:embed="rId3" cstate="print">
            <a:extLst>
              <a:ext uri="{28A0092B-C50C-407E-A947-70E740481C1C}">
                <a14:useLocalDpi xmlns:a14="http://schemas.microsoft.com/office/drawing/2010/main" val="0"/>
              </a:ext>
            </a:extLst>
          </a:blip>
          <a:srcRect t="18629" b="18783"/>
          <a:stretch/>
        </p:blipFill>
        <p:spPr bwMode="auto">
          <a:xfrm rot="5400000">
            <a:off x="-1098800" y="2558619"/>
            <a:ext cx="4972052" cy="26220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7607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0668A2-9A03-C574-5807-9F5A489C6109}"/>
              </a:ext>
            </a:extLst>
          </p:cNvPr>
          <p:cNvSpPr txBox="1"/>
          <p:nvPr/>
        </p:nvSpPr>
        <p:spPr>
          <a:xfrm>
            <a:off x="-265176" y="2569470"/>
            <a:ext cx="9674352" cy="935730"/>
          </a:xfrm>
          <a:prstGeom prst="rect">
            <a:avLst/>
          </a:prstGeom>
          <a:solidFill>
            <a:srgbClr val="292E75"/>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sp>
        <p:nvSpPr>
          <p:cNvPr id="5" name="TextBox 4">
            <a:extLst>
              <a:ext uri="{FF2B5EF4-FFF2-40B4-BE49-F238E27FC236}">
                <a16:creationId xmlns:a16="http://schemas.microsoft.com/office/drawing/2014/main" id="{044E6F75-DE34-16BC-512C-9002D496C190}"/>
              </a:ext>
            </a:extLst>
          </p:cNvPr>
          <p:cNvSpPr txBox="1"/>
          <p:nvPr/>
        </p:nvSpPr>
        <p:spPr>
          <a:xfrm>
            <a:off x="-2819400" y="2750692"/>
            <a:ext cx="10668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Calendar:</a:t>
            </a:r>
            <a:endParaRPr kumimoji="0" lang="en-US" sz="3200" b="1"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cxnSp>
        <p:nvCxnSpPr>
          <p:cNvPr id="6" name="Straight Connector 5">
            <a:extLst>
              <a:ext uri="{FF2B5EF4-FFF2-40B4-BE49-F238E27FC236}">
                <a16:creationId xmlns:a16="http://schemas.microsoft.com/office/drawing/2014/main" id="{FFFBA8D7-B8D9-0468-F785-85C70636F2F4}"/>
              </a:ext>
            </a:extLst>
          </p:cNvPr>
          <p:cNvCxnSpPr>
            <a:cxnSpLocks/>
          </p:cNvCxnSpPr>
          <p:nvPr/>
        </p:nvCxnSpPr>
        <p:spPr>
          <a:xfrm>
            <a:off x="3581400" y="3200400"/>
            <a:ext cx="3794760" cy="0"/>
          </a:xfrm>
          <a:prstGeom prst="line">
            <a:avLst/>
          </a:prstGeom>
          <a:ln w="19050">
            <a:solidFill>
              <a:srgbClr val="FFC000"/>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BD801CA6-8E40-73AC-7B0C-670E9D2FA8C2}"/>
              </a:ext>
            </a:extLst>
          </p:cNvPr>
          <p:cNvSpPr txBox="1"/>
          <p:nvPr/>
        </p:nvSpPr>
        <p:spPr>
          <a:xfrm>
            <a:off x="-838200" y="2750692"/>
            <a:ext cx="10668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                   </a:t>
            </a:r>
            <a:r>
              <a:rPr kumimoji="0" lang="en-US" sz="3200" b="1"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BreakthroughCall.biz</a:t>
            </a:r>
          </a:p>
        </p:txBody>
      </p:sp>
      <p:pic>
        <p:nvPicPr>
          <p:cNvPr id="10" name="Picture 9">
            <a:extLst>
              <a:ext uri="{FF2B5EF4-FFF2-40B4-BE49-F238E27FC236}">
                <a16:creationId xmlns:a16="http://schemas.microsoft.com/office/drawing/2014/main" id="{07197BCC-13C6-1015-154C-EFC41FF0A388}"/>
              </a:ext>
            </a:extLst>
          </p:cNvPr>
          <p:cNvPicPr>
            <a:picLocks noChangeAspect="1"/>
          </p:cNvPicPr>
          <p:nvPr/>
        </p:nvPicPr>
        <p:blipFill rotWithShape="1">
          <a:blip r:embed="rId3"/>
          <a:srcRect l="66667" t="25257" r="17500" b="46335"/>
          <a:stretch/>
        </p:blipFill>
        <p:spPr>
          <a:xfrm>
            <a:off x="3848100" y="3657114"/>
            <a:ext cx="1447800" cy="1461103"/>
          </a:xfrm>
          <a:prstGeom prst="rect">
            <a:avLst/>
          </a:prstGeom>
        </p:spPr>
      </p:pic>
      <p:sp>
        <p:nvSpPr>
          <p:cNvPr id="2" name="TextBox 1">
            <a:extLst>
              <a:ext uri="{FF2B5EF4-FFF2-40B4-BE49-F238E27FC236}">
                <a16:creationId xmlns:a16="http://schemas.microsoft.com/office/drawing/2014/main" id="{49215A05-E7E8-040E-A325-6B12FB8F531A}"/>
              </a:ext>
            </a:extLst>
          </p:cNvPr>
          <p:cNvSpPr txBox="1"/>
          <p:nvPr/>
        </p:nvSpPr>
        <p:spPr>
          <a:xfrm>
            <a:off x="-1" y="1633740"/>
            <a:ext cx="9144000" cy="93573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92E75"/>
                </a:solidFill>
                <a:effectLst/>
                <a:uLnTx/>
                <a:uFillTx/>
                <a:latin typeface="Avenir Next LT Pro Light" panose="020B0304020202020204" pitchFamily="34" charset="0"/>
                <a:ea typeface="+mn-ea"/>
                <a:cs typeface="+mn-cs"/>
              </a:rPr>
              <a:t>Breakthrough Call</a:t>
            </a:r>
          </a:p>
        </p:txBody>
      </p:sp>
    </p:spTree>
    <p:extLst>
      <p:ext uri="{BB962C8B-B14F-4D97-AF65-F5344CB8AC3E}">
        <p14:creationId xmlns:p14="http://schemas.microsoft.com/office/powerpoint/2010/main" val="26230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1194593"/>
            <a:ext cx="5867400" cy="4468813"/>
          </a:xfrm>
        </p:spPr>
        <p:txBody>
          <a:bodyPr>
            <a:normAutofit/>
          </a:bodyPr>
          <a:lstStyle/>
          <a:p>
            <a:pPr lvl="0" algn="l">
              <a:defRPr/>
            </a:pPr>
            <a:r>
              <a:rPr lang="en-US" sz="3600" b="1" dirty="0">
                <a:solidFill>
                  <a:prstClr val="black">
                    <a:lumMod val="75000"/>
                    <a:lumOff val="25000"/>
                  </a:prstClr>
                </a:solidFill>
                <a:latin typeface="Avenir Next LT Pro Light" panose="020B0304020202020204" pitchFamily="34" charset="0"/>
              </a:rPr>
              <a:t>Offer Option #3</a:t>
            </a:r>
            <a:endParaRPr kumimoji="0" lang="en-US" sz="3600" b="0" i="0" u="none" strike="noStrike" kern="1200" cap="none" spc="0" normalizeH="0" baseline="0" noProof="0" dirty="0">
              <a:ln>
                <a:noFill/>
              </a:ln>
              <a:solidFill>
                <a:prstClr val="black">
                  <a:lumMod val="75000"/>
                  <a:lumOff val="25000"/>
                </a:prstClr>
              </a:solidFill>
              <a:effectLst/>
              <a:uLnTx/>
              <a:uFillTx/>
              <a:latin typeface="Avenir Next LT Pro Light" panose="020B0304020202020204" pitchFamily="34" charset="0"/>
              <a:ea typeface="+mj-ea"/>
              <a:cs typeface="+mj-cs"/>
            </a:endParaRPr>
          </a:p>
        </p:txBody>
      </p:sp>
      <p:sp>
        <p:nvSpPr>
          <p:cNvPr id="4" name="TextBox 3">
            <a:extLst>
              <a:ext uri="{FF2B5EF4-FFF2-40B4-BE49-F238E27FC236}">
                <a16:creationId xmlns:a16="http://schemas.microsoft.com/office/drawing/2014/main" id="{DBC41571-DF02-41A6-B78C-891BCEB057D6}"/>
              </a:ext>
            </a:extLst>
          </p:cNvPr>
          <p:cNvSpPr txBox="1"/>
          <p:nvPr/>
        </p:nvSpPr>
        <p:spPr>
          <a:xfrm>
            <a:off x="0" y="0"/>
            <a:ext cx="2590800" cy="6858000"/>
          </a:xfrm>
          <a:prstGeom prst="rect">
            <a:avLst/>
          </a:prstGeom>
          <a:solidFill>
            <a:srgbClr val="292E7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419100" y="2705725"/>
            <a:ext cx="1600200"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800" b="1" i="0" u="none" strike="noStrike" kern="1200" cap="none" spc="0" normalizeH="0" baseline="0" noProof="0" dirty="0">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284739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heel&#10;&#10;Description automatically generated">
            <a:extLst>
              <a:ext uri="{FF2B5EF4-FFF2-40B4-BE49-F238E27FC236}">
                <a16:creationId xmlns:a16="http://schemas.microsoft.com/office/drawing/2014/main" id="{7A5C60CD-AD38-09BC-B104-FF1EB35E35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875058" cy="6858000"/>
          </a:xfrm>
          <a:prstGeom prst="rect">
            <a:avLst/>
          </a:prstGeom>
        </p:spPr>
      </p:pic>
      <p:sp>
        <p:nvSpPr>
          <p:cNvPr id="5" name="TextBox 4">
            <a:extLst>
              <a:ext uri="{FF2B5EF4-FFF2-40B4-BE49-F238E27FC236}">
                <a16:creationId xmlns:a16="http://schemas.microsoft.com/office/drawing/2014/main" id="{C8D3ABD1-C6F0-6D7D-741A-8B01F34C016A}"/>
              </a:ext>
            </a:extLst>
          </p:cNvPr>
          <p:cNvSpPr txBox="1"/>
          <p:nvPr/>
        </p:nvSpPr>
        <p:spPr>
          <a:xfrm>
            <a:off x="607257" y="2944710"/>
            <a:ext cx="97787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Values &amp; Vision</a:t>
            </a:r>
          </a:p>
        </p:txBody>
      </p:sp>
      <p:sp>
        <p:nvSpPr>
          <p:cNvPr id="6" name="TextBox 5">
            <a:extLst>
              <a:ext uri="{FF2B5EF4-FFF2-40B4-BE49-F238E27FC236}">
                <a16:creationId xmlns:a16="http://schemas.microsoft.com/office/drawing/2014/main" id="{7060F795-DEBC-0A8C-D2A9-87342F0E9948}"/>
              </a:ext>
            </a:extLst>
          </p:cNvPr>
          <p:cNvSpPr txBox="1"/>
          <p:nvPr/>
        </p:nvSpPr>
        <p:spPr>
          <a:xfrm>
            <a:off x="1594011" y="3940872"/>
            <a:ext cx="1524000"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Pricing &amp; Packaging</a:t>
            </a:r>
          </a:p>
        </p:txBody>
      </p:sp>
      <p:sp>
        <p:nvSpPr>
          <p:cNvPr id="8" name="Oval 7">
            <a:extLst>
              <a:ext uri="{FF2B5EF4-FFF2-40B4-BE49-F238E27FC236}">
                <a16:creationId xmlns:a16="http://schemas.microsoft.com/office/drawing/2014/main" id="{032952FD-7BE4-C07A-FF04-115B775BEA08}"/>
              </a:ext>
            </a:extLst>
          </p:cNvPr>
          <p:cNvSpPr/>
          <p:nvPr/>
        </p:nvSpPr>
        <p:spPr>
          <a:xfrm>
            <a:off x="3523129" y="320040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33A420F1-E71B-D9AA-128B-D20F21C0888E}"/>
              </a:ext>
            </a:extLst>
          </p:cNvPr>
          <p:cNvSpPr txBox="1"/>
          <p:nvPr/>
        </p:nvSpPr>
        <p:spPr>
          <a:xfrm>
            <a:off x="3500269" y="3245056"/>
            <a:ext cx="990600" cy="830997"/>
          </a:xfrm>
          <a:prstGeom prst="rect">
            <a:avLst/>
          </a:prstGeom>
          <a:noFill/>
        </p:spPr>
        <p:txBody>
          <a:bodyPr wrap="square" l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Ideal Client Clarity</a:t>
            </a:r>
          </a:p>
        </p:txBody>
      </p:sp>
      <p:sp>
        <p:nvSpPr>
          <p:cNvPr id="10" name="TextBox 9">
            <a:extLst>
              <a:ext uri="{FF2B5EF4-FFF2-40B4-BE49-F238E27FC236}">
                <a16:creationId xmlns:a16="http://schemas.microsoft.com/office/drawing/2014/main" id="{78975383-14D3-9E87-1355-004F39F62829}"/>
              </a:ext>
            </a:extLst>
          </p:cNvPr>
          <p:cNvSpPr txBox="1"/>
          <p:nvPr/>
        </p:nvSpPr>
        <p:spPr>
          <a:xfrm>
            <a:off x="6967508" y="3275689"/>
            <a:ext cx="12192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Sales &amp; Enrollment</a:t>
            </a:r>
          </a:p>
        </p:txBody>
      </p:sp>
      <p:sp>
        <p:nvSpPr>
          <p:cNvPr id="11" name="TextBox 10">
            <a:extLst>
              <a:ext uri="{FF2B5EF4-FFF2-40B4-BE49-F238E27FC236}">
                <a16:creationId xmlns:a16="http://schemas.microsoft.com/office/drawing/2014/main" id="{2F5B8912-C9BB-182C-358A-341F4CF8F528}"/>
              </a:ext>
            </a:extLst>
          </p:cNvPr>
          <p:cNvSpPr txBox="1"/>
          <p:nvPr/>
        </p:nvSpPr>
        <p:spPr>
          <a:xfrm>
            <a:off x="4267373" y="2130799"/>
            <a:ext cx="1295400" cy="584775"/>
          </a:xfrm>
          <a:prstGeom prst="rect">
            <a:avLst/>
          </a:prstGeom>
          <a:noFill/>
        </p:spPr>
        <p:txBody>
          <a:bodyPr wrap="square" l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Magnetic Messaging</a:t>
            </a:r>
          </a:p>
        </p:txBody>
      </p:sp>
      <p:sp>
        <p:nvSpPr>
          <p:cNvPr id="13" name="Oval 12">
            <a:extLst>
              <a:ext uri="{FF2B5EF4-FFF2-40B4-BE49-F238E27FC236}">
                <a16:creationId xmlns:a16="http://schemas.microsoft.com/office/drawing/2014/main" id="{00176FB4-7DA9-CC23-B679-BD5A1A909D74}"/>
              </a:ext>
            </a:extLst>
          </p:cNvPr>
          <p:cNvSpPr/>
          <p:nvPr/>
        </p:nvSpPr>
        <p:spPr>
          <a:xfrm>
            <a:off x="6775836" y="3010984"/>
            <a:ext cx="1602543" cy="11448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03F6A988-8D96-80A3-5434-97AEAD25DFE8}"/>
              </a:ext>
            </a:extLst>
          </p:cNvPr>
          <p:cNvSpPr txBox="1"/>
          <p:nvPr/>
        </p:nvSpPr>
        <p:spPr>
          <a:xfrm>
            <a:off x="5562600" y="2981980"/>
            <a:ext cx="109728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Lead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Generation</a:t>
            </a:r>
          </a:p>
        </p:txBody>
      </p:sp>
    </p:spTree>
    <p:extLst>
      <p:ext uri="{BB962C8B-B14F-4D97-AF65-F5344CB8AC3E}">
        <p14:creationId xmlns:p14="http://schemas.microsoft.com/office/powerpoint/2010/main" val="2001839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heel&#10;&#10;Description automatically generated">
            <a:extLst>
              <a:ext uri="{FF2B5EF4-FFF2-40B4-BE49-F238E27FC236}">
                <a16:creationId xmlns:a16="http://schemas.microsoft.com/office/drawing/2014/main" id="{D4700B70-896B-2204-FA47-8BB76AB01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875058" cy="6858000"/>
          </a:xfrm>
          <a:prstGeom prst="rect">
            <a:avLst/>
          </a:prstGeom>
        </p:spPr>
      </p:pic>
      <p:sp>
        <p:nvSpPr>
          <p:cNvPr id="3" name="TextBox 2">
            <a:extLst>
              <a:ext uri="{FF2B5EF4-FFF2-40B4-BE49-F238E27FC236}">
                <a16:creationId xmlns:a16="http://schemas.microsoft.com/office/drawing/2014/main" id="{528DB56D-E68A-0FE1-0A3D-D5E291C7E8D0}"/>
              </a:ext>
            </a:extLst>
          </p:cNvPr>
          <p:cNvSpPr txBox="1"/>
          <p:nvPr/>
        </p:nvSpPr>
        <p:spPr>
          <a:xfrm>
            <a:off x="607257" y="2944710"/>
            <a:ext cx="97787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Values &amp; Vision</a:t>
            </a:r>
          </a:p>
        </p:txBody>
      </p:sp>
      <p:sp>
        <p:nvSpPr>
          <p:cNvPr id="7" name="TextBox 6">
            <a:extLst>
              <a:ext uri="{FF2B5EF4-FFF2-40B4-BE49-F238E27FC236}">
                <a16:creationId xmlns:a16="http://schemas.microsoft.com/office/drawing/2014/main" id="{EDD45E96-32DF-B490-3B5C-C667DDEA9B09}"/>
              </a:ext>
            </a:extLst>
          </p:cNvPr>
          <p:cNvSpPr txBox="1"/>
          <p:nvPr/>
        </p:nvSpPr>
        <p:spPr>
          <a:xfrm>
            <a:off x="1594011" y="3940872"/>
            <a:ext cx="1524000"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Pricing &amp; Packaging</a:t>
            </a:r>
          </a:p>
        </p:txBody>
      </p:sp>
      <p:sp>
        <p:nvSpPr>
          <p:cNvPr id="12" name="Oval 11">
            <a:extLst>
              <a:ext uri="{FF2B5EF4-FFF2-40B4-BE49-F238E27FC236}">
                <a16:creationId xmlns:a16="http://schemas.microsoft.com/office/drawing/2014/main" id="{D4E09B46-A133-9A5F-ED69-870CD08F4807}"/>
              </a:ext>
            </a:extLst>
          </p:cNvPr>
          <p:cNvSpPr/>
          <p:nvPr/>
        </p:nvSpPr>
        <p:spPr>
          <a:xfrm>
            <a:off x="3523129" y="320040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F20BEB77-7197-C334-BC08-070F4873EC98}"/>
              </a:ext>
            </a:extLst>
          </p:cNvPr>
          <p:cNvSpPr txBox="1"/>
          <p:nvPr/>
        </p:nvSpPr>
        <p:spPr>
          <a:xfrm>
            <a:off x="3500269" y="3245056"/>
            <a:ext cx="990600" cy="830997"/>
          </a:xfrm>
          <a:prstGeom prst="rect">
            <a:avLst/>
          </a:prstGeom>
          <a:noFill/>
        </p:spPr>
        <p:txBody>
          <a:bodyPr wrap="square" l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Ideal Client Clarity</a:t>
            </a:r>
          </a:p>
        </p:txBody>
      </p:sp>
      <p:sp>
        <p:nvSpPr>
          <p:cNvPr id="27" name="TextBox 26">
            <a:extLst>
              <a:ext uri="{FF2B5EF4-FFF2-40B4-BE49-F238E27FC236}">
                <a16:creationId xmlns:a16="http://schemas.microsoft.com/office/drawing/2014/main" id="{EB66F309-A492-CACF-1EFC-FBED5462AF61}"/>
              </a:ext>
            </a:extLst>
          </p:cNvPr>
          <p:cNvSpPr txBox="1"/>
          <p:nvPr/>
        </p:nvSpPr>
        <p:spPr>
          <a:xfrm>
            <a:off x="6967508" y="3275689"/>
            <a:ext cx="12192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Sales &amp; Enrollment</a:t>
            </a:r>
          </a:p>
        </p:txBody>
      </p:sp>
      <p:sp>
        <p:nvSpPr>
          <p:cNvPr id="34" name="TextBox 33">
            <a:extLst>
              <a:ext uri="{FF2B5EF4-FFF2-40B4-BE49-F238E27FC236}">
                <a16:creationId xmlns:a16="http://schemas.microsoft.com/office/drawing/2014/main" id="{31EBD8B4-7416-4508-FF9E-815BCB6170C2}"/>
              </a:ext>
            </a:extLst>
          </p:cNvPr>
          <p:cNvSpPr txBox="1"/>
          <p:nvPr/>
        </p:nvSpPr>
        <p:spPr>
          <a:xfrm>
            <a:off x="4267373" y="2130799"/>
            <a:ext cx="1295400" cy="584775"/>
          </a:xfrm>
          <a:prstGeom prst="rect">
            <a:avLst/>
          </a:prstGeom>
          <a:noFill/>
        </p:spPr>
        <p:txBody>
          <a:bodyPr wrap="square" l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Magnetic Messaging</a:t>
            </a:r>
          </a:p>
        </p:txBody>
      </p:sp>
      <p:sp>
        <p:nvSpPr>
          <p:cNvPr id="35" name="Oval 34">
            <a:extLst>
              <a:ext uri="{FF2B5EF4-FFF2-40B4-BE49-F238E27FC236}">
                <a16:creationId xmlns:a16="http://schemas.microsoft.com/office/drawing/2014/main" id="{BB98B69B-5671-7D94-B286-03E4F3C5CA7B}"/>
              </a:ext>
            </a:extLst>
          </p:cNvPr>
          <p:cNvSpPr/>
          <p:nvPr/>
        </p:nvSpPr>
        <p:spPr>
          <a:xfrm>
            <a:off x="6775836" y="3010984"/>
            <a:ext cx="1602543" cy="11448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F79B57E-418E-7016-43C5-F03873A372A8}"/>
              </a:ext>
            </a:extLst>
          </p:cNvPr>
          <p:cNvSpPr txBox="1"/>
          <p:nvPr/>
        </p:nvSpPr>
        <p:spPr>
          <a:xfrm>
            <a:off x="5562600" y="2981980"/>
            <a:ext cx="109728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Lead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Generation</a:t>
            </a:r>
          </a:p>
        </p:txBody>
      </p:sp>
    </p:spTree>
    <p:extLst>
      <p:ext uri="{BB962C8B-B14F-4D97-AF65-F5344CB8AC3E}">
        <p14:creationId xmlns:p14="http://schemas.microsoft.com/office/powerpoint/2010/main" val="18638075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BBC479-5A6F-44F1-85E7-1FB74430152B}"/>
              </a:ext>
            </a:extLst>
          </p:cNvPr>
          <p:cNvSpPr txBox="1">
            <a:spLocks/>
          </p:cNvSpPr>
          <p:nvPr/>
        </p:nvSpPr>
        <p:spPr>
          <a:xfrm>
            <a:off x="0" y="2980276"/>
            <a:ext cx="9144000" cy="1058324"/>
          </a:xfrm>
          <a:prstGeom prst="rect">
            <a:avLst/>
          </a:prstGeom>
          <a:solidFill>
            <a:srgbClr val="292E75"/>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75000"/>
                    <a:lumOff val="25000"/>
                  </a:schemeClr>
                </a:solidFill>
                <a:latin typeface="Georgia" pitchFamily="18"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venir Next LT Pro Light" panose="020B0304020202020204" pitchFamily="34" charset="0"/>
                <a:ea typeface="+mj-ea"/>
                <a:cs typeface="+mj-cs"/>
              </a:rPr>
              <a:t>Create Lasting Impact</a:t>
            </a:r>
          </a:p>
        </p:txBody>
      </p:sp>
      <p:sp>
        <p:nvSpPr>
          <p:cNvPr id="7" name="Subtitle 2">
            <a:extLst>
              <a:ext uri="{FF2B5EF4-FFF2-40B4-BE49-F238E27FC236}">
                <a16:creationId xmlns:a16="http://schemas.microsoft.com/office/drawing/2014/main" id="{82A0A2EB-136B-4659-BF10-B07A470086AE}"/>
              </a:ext>
            </a:extLst>
          </p:cNvPr>
          <p:cNvSpPr>
            <a:spLocks noGrp="1"/>
          </p:cNvSpPr>
          <p:nvPr>
            <p:ph type="subTitle" idx="1"/>
          </p:nvPr>
        </p:nvSpPr>
        <p:spPr>
          <a:xfrm>
            <a:off x="1752600" y="4343400"/>
            <a:ext cx="5676901" cy="1511981"/>
          </a:xfrm>
        </p:spPr>
        <p:txBody>
          <a:bodyPr>
            <a:normAutofit/>
          </a:bodyPr>
          <a:lstStyle/>
          <a:p>
            <a:pPr marL="514350" indent="-514350" algn="l">
              <a:buAutoNum type="arabicPeriod"/>
            </a:pPr>
            <a:r>
              <a:rPr lang="en-US" dirty="0"/>
              <a:t>Obstacle to overcome?</a:t>
            </a:r>
          </a:p>
          <a:p>
            <a:pPr marL="514350" indent="-514350" algn="l">
              <a:buAutoNum type="arabicPeriod"/>
            </a:pPr>
            <a:r>
              <a:rPr lang="en-US" dirty="0"/>
              <a:t>What is your plan?</a:t>
            </a:r>
          </a:p>
        </p:txBody>
      </p:sp>
      <p:pic>
        <p:nvPicPr>
          <p:cNvPr id="3" name="Picture 2">
            <a:extLst>
              <a:ext uri="{FF2B5EF4-FFF2-40B4-BE49-F238E27FC236}">
                <a16:creationId xmlns:a16="http://schemas.microsoft.com/office/drawing/2014/main" id="{CEA5B7AD-2293-5CF8-D4F4-B9A87499B045}"/>
              </a:ext>
            </a:extLst>
          </p:cNvPr>
          <p:cNvPicPr>
            <a:picLocks noChangeAspect="1"/>
          </p:cNvPicPr>
          <p:nvPr/>
        </p:nvPicPr>
        <p:blipFill rotWithShape="1">
          <a:blip r:embed="rId3"/>
          <a:srcRect t="16667" b="17778"/>
          <a:stretch/>
        </p:blipFill>
        <p:spPr>
          <a:xfrm>
            <a:off x="1752600" y="168443"/>
            <a:ext cx="5534491" cy="2803357"/>
          </a:xfrm>
          <a:prstGeom prst="rect">
            <a:avLst/>
          </a:prstGeom>
        </p:spPr>
      </p:pic>
    </p:spTree>
    <p:extLst>
      <p:ext uri="{BB962C8B-B14F-4D97-AF65-F5344CB8AC3E}">
        <p14:creationId xmlns:p14="http://schemas.microsoft.com/office/powerpoint/2010/main" val="148436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0668A2-9A03-C574-5807-9F5A489C6109}"/>
              </a:ext>
            </a:extLst>
          </p:cNvPr>
          <p:cNvSpPr txBox="1"/>
          <p:nvPr/>
        </p:nvSpPr>
        <p:spPr>
          <a:xfrm>
            <a:off x="-265176" y="2569470"/>
            <a:ext cx="9674352" cy="935730"/>
          </a:xfrm>
          <a:prstGeom prst="rect">
            <a:avLst/>
          </a:prstGeom>
          <a:solidFill>
            <a:srgbClr val="292E75"/>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sp>
        <p:nvSpPr>
          <p:cNvPr id="5" name="TextBox 4">
            <a:extLst>
              <a:ext uri="{FF2B5EF4-FFF2-40B4-BE49-F238E27FC236}">
                <a16:creationId xmlns:a16="http://schemas.microsoft.com/office/drawing/2014/main" id="{044E6F75-DE34-16BC-512C-9002D496C190}"/>
              </a:ext>
            </a:extLst>
          </p:cNvPr>
          <p:cNvSpPr txBox="1"/>
          <p:nvPr/>
        </p:nvSpPr>
        <p:spPr>
          <a:xfrm>
            <a:off x="-2743200" y="2750692"/>
            <a:ext cx="10668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Calendar:</a:t>
            </a:r>
            <a:endParaRPr kumimoji="0" lang="en-US" sz="3200" b="1"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cxnSp>
        <p:nvCxnSpPr>
          <p:cNvPr id="6" name="Straight Connector 5">
            <a:extLst>
              <a:ext uri="{FF2B5EF4-FFF2-40B4-BE49-F238E27FC236}">
                <a16:creationId xmlns:a16="http://schemas.microsoft.com/office/drawing/2014/main" id="{FFFBA8D7-B8D9-0468-F785-85C70636F2F4}"/>
              </a:ext>
            </a:extLst>
          </p:cNvPr>
          <p:cNvCxnSpPr>
            <a:cxnSpLocks/>
          </p:cNvCxnSpPr>
          <p:nvPr/>
        </p:nvCxnSpPr>
        <p:spPr>
          <a:xfrm>
            <a:off x="3581400" y="3259267"/>
            <a:ext cx="3840480" cy="22782"/>
          </a:xfrm>
          <a:prstGeom prst="line">
            <a:avLst/>
          </a:prstGeom>
          <a:ln w="28575">
            <a:solidFill>
              <a:srgbClr val="FFC000"/>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BD801CA6-8E40-73AC-7B0C-670E9D2FA8C2}"/>
              </a:ext>
            </a:extLst>
          </p:cNvPr>
          <p:cNvSpPr txBox="1"/>
          <p:nvPr/>
        </p:nvSpPr>
        <p:spPr>
          <a:xfrm>
            <a:off x="-838200" y="2768025"/>
            <a:ext cx="10668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                   </a:t>
            </a:r>
            <a:r>
              <a:rPr kumimoji="0" lang="en-US" sz="3200" b="1"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BreakthroughCall.biz</a:t>
            </a:r>
          </a:p>
        </p:txBody>
      </p:sp>
      <p:pic>
        <p:nvPicPr>
          <p:cNvPr id="10" name="Picture 9">
            <a:extLst>
              <a:ext uri="{FF2B5EF4-FFF2-40B4-BE49-F238E27FC236}">
                <a16:creationId xmlns:a16="http://schemas.microsoft.com/office/drawing/2014/main" id="{07197BCC-13C6-1015-154C-EFC41FF0A388}"/>
              </a:ext>
            </a:extLst>
          </p:cNvPr>
          <p:cNvPicPr>
            <a:picLocks noChangeAspect="1"/>
          </p:cNvPicPr>
          <p:nvPr/>
        </p:nvPicPr>
        <p:blipFill rotWithShape="1">
          <a:blip r:embed="rId3"/>
          <a:srcRect l="66667" t="25257" r="17500" b="46335"/>
          <a:stretch/>
        </p:blipFill>
        <p:spPr>
          <a:xfrm>
            <a:off x="3848100" y="3657114"/>
            <a:ext cx="1447800" cy="1461103"/>
          </a:xfrm>
          <a:prstGeom prst="rect">
            <a:avLst/>
          </a:prstGeom>
        </p:spPr>
      </p:pic>
    </p:spTree>
    <p:extLst>
      <p:ext uri="{BB962C8B-B14F-4D97-AF65-F5344CB8AC3E}">
        <p14:creationId xmlns:p14="http://schemas.microsoft.com/office/powerpoint/2010/main" val="231134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92E75"/>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62682C7-CC69-4AD3-87B4-7E437A921F35}"/>
              </a:ext>
            </a:extLst>
          </p:cNvPr>
          <p:cNvCxnSpPr/>
          <p:nvPr/>
        </p:nvCxnSpPr>
        <p:spPr>
          <a:xfrm>
            <a:off x="152400" y="1066800"/>
            <a:ext cx="405458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AE0165A-899C-4BE9-9383-8C5F389DE5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313" t="-535" r="7791" b="535"/>
          <a:stretch/>
        </p:blipFill>
        <p:spPr>
          <a:xfrm>
            <a:off x="5181600" y="1295400"/>
            <a:ext cx="3069801" cy="3474504"/>
          </a:xfrm>
          <a:prstGeom prst="rect">
            <a:avLst/>
          </a:prstGeom>
          <a:effectLst>
            <a:reflection blurRad="203200" stA="50000" endA="300" endPos="55500" dist="50800" dir="5400000" sy="-100000" algn="bl" rotWithShape="0"/>
          </a:effectLst>
        </p:spPr>
      </p:pic>
      <p:sp>
        <p:nvSpPr>
          <p:cNvPr id="7" name="TextBox 6">
            <a:extLst>
              <a:ext uri="{FF2B5EF4-FFF2-40B4-BE49-F238E27FC236}">
                <a16:creationId xmlns:a16="http://schemas.microsoft.com/office/drawing/2014/main" id="{E2C6F0C3-C0AE-432D-BBB0-55330C77CB12}"/>
              </a:ext>
            </a:extLst>
          </p:cNvPr>
          <p:cNvSpPr txBox="1"/>
          <p:nvPr/>
        </p:nvSpPr>
        <p:spPr>
          <a:xfrm>
            <a:off x="-152400" y="574357"/>
            <a:ext cx="470075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lumMod val="75000"/>
                    <a:lumOff val="25000"/>
                  </a:prstClr>
                </a:solidFill>
                <a:effectLst/>
                <a:uLnTx/>
                <a:uFillTx/>
                <a:latin typeface="Avenir Next LT Pro Light" panose="020B0304020202020204" pitchFamily="34" charset="0"/>
                <a:ea typeface="+mn-ea"/>
                <a:cs typeface="+mn-cs"/>
              </a:rPr>
              <a:t>Not Enough Clients</a:t>
            </a:r>
          </a:p>
        </p:txBody>
      </p:sp>
      <p:sp>
        <p:nvSpPr>
          <p:cNvPr id="9" name="Content Placeholder 2">
            <a:extLst>
              <a:ext uri="{FF2B5EF4-FFF2-40B4-BE49-F238E27FC236}">
                <a16:creationId xmlns:a16="http://schemas.microsoft.com/office/drawing/2014/main" id="{9F1CC8EB-1436-4ED9-9DF5-57AAC73D4AE0}"/>
              </a:ext>
            </a:extLst>
          </p:cNvPr>
          <p:cNvSpPr txBox="1">
            <a:spLocks/>
          </p:cNvSpPr>
          <p:nvPr/>
        </p:nvSpPr>
        <p:spPr>
          <a:xfrm>
            <a:off x="105611" y="1219200"/>
            <a:ext cx="4629586" cy="19050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000" kern="1200">
                <a:solidFill>
                  <a:schemeClr val="tx1">
                    <a:lumMod val="75000"/>
                    <a:lumOff val="2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venir Next LT Pro Light" panose="020B0304020202020204" pitchFamily="34" charset="0"/>
                <a:ea typeface="+mn-ea"/>
                <a:cs typeface="+mn-cs"/>
              </a:rPr>
              <a:t>Built a client generation    plan in 7 weeks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venir Next LT Pro Light" panose="020B0304020202020204" pitchFamily="34" charset="0"/>
                <a:ea typeface="+mn-ea"/>
                <a:cs typeface="+mn-cs"/>
              </a:rPr>
              <a:t>Took the leap and left corporate job</a:t>
            </a: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US" sz="2800" b="0" i="1" u="none" strike="noStrike" kern="1200" cap="none" spc="0" normalizeH="0" baseline="0" noProof="0" dirty="0">
              <a:ln>
                <a:noFill/>
              </a:ln>
              <a:solidFill>
                <a:prstClr val="black">
                  <a:lumMod val="75000"/>
                  <a:lumOff val="25000"/>
                </a:prstClr>
              </a:solidFill>
              <a:effectLst/>
              <a:uLnTx/>
              <a:uFillTx/>
              <a:latin typeface="Avenir Next LT Pro Light" panose="020B0304020202020204" pitchFamily="34" charset="0"/>
              <a:ea typeface="+mn-ea"/>
              <a:cs typeface="+mn-cs"/>
            </a:endParaRPr>
          </a:p>
        </p:txBody>
      </p:sp>
      <p:cxnSp>
        <p:nvCxnSpPr>
          <p:cNvPr id="10" name="Straight Connector 9">
            <a:extLst>
              <a:ext uri="{FF2B5EF4-FFF2-40B4-BE49-F238E27FC236}">
                <a16:creationId xmlns:a16="http://schemas.microsoft.com/office/drawing/2014/main" id="{E323FC6A-186C-4911-AE09-B1FF75D0319F}"/>
              </a:ext>
            </a:extLst>
          </p:cNvPr>
          <p:cNvCxnSpPr>
            <a:cxnSpLocks/>
          </p:cNvCxnSpPr>
          <p:nvPr/>
        </p:nvCxnSpPr>
        <p:spPr>
          <a:xfrm>
            <a:off x="152400" y="2895600"/>
            <a:ext cx="40690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6D5C8DF-6933-411B-A60E-7DB54324778E}"/>
              </a:ext>
            </a:extLst>
          </p:cNvPr>
          <p:cNvSpPr txBox="1">
            <a:spLocks/>
          </p:cNvSpPr>
          <p:nvPr/>
        </p:nvSpPr>
        <p:spPr>
          <a:xfrm>
            <a:off x="74722" y="3429000"/>
            <a:ext cx="4629586" cy="1676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000" kern="1200">
                <a:solidFill>
                  <a:schemeClr val="tx1">
                    <a:lumMod val="75000"/>
                    <a:lumOff val="2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5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venir Next LT Pro Light" panose="020B0304020202020204" pitchFamily="34" charset="0"/>
              <a:ea typeface="+mn-ea"/>
              <a:cs typeface="+mn-cs"/>
            </a:endParaRPr>
          </a:p>
        </p:txBody>
      </p:sp>
      <p:pic>
        <p:nvPicPr>
          <p:cNvPr id="11" name="Picture 10" descr="A close up of a logo&#10;&#10;Description automatically generated">
            <a:extLst>
              <a:ext uri="{FF2B5EF4-FFF2-40B4-BE49-F238E27FC236}">
                <a16:creationId xmlns:a16="http://schemas.microsoft.com/office/drawing/2014/main" id="{7055485F-5C65-4C8F-BD61-9238E4CC5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5968711"/>
            <a:ext cx="1247185" cy="736889"/>
          </a:xfrm>
          <a:prstGeom prst="rect">
            <a:avLst/>
          </a:prstGeom>
        </p:spPr>
      </p:pic>
      <p:sp>
        <p:nvSpPr>
          <p:cNvPr id="14" name="TextBox 13">
            <a:extLst>
              <a:ext uri="{FF2B5EF4-FFF2-40B4-BE49-F238E27FC236}">
                <a16:creationId xmlns:a16="http://schemas.microsoft.com/office/drawing/2014/main" id="{CFFECA3E-3DED-48AC-85D6-CEA8D14984C3}"/>
              </a:ext>
            </a:extLst>
          </p:cNvPr>
          <p:cNvSpPr txBox="1"/>
          <p:nvPr/>
        </p:nvSpPr>
        <p:spPr>
          <a:xfrm>
            <a:off x="129612" y="3059936"/>
            <a:ext cx="3527988" cy="34932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“My goal was to leave my corporate job, but I couldn't see how to get there. In 7 weeks, we built my plan for attracting clients that was so specific, it became obvious exactly how I would get it done. </a:t>
            </a:r>
            <a:r>
              <a:rPr kumimoji="0" lang="en-US" sz="1700" b="1"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It gave me the confidence to actually take the leap to build my business </a:t>
            </a:r>
            <a:r>
              <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 and soon after, I </a:t>
            </a:r>
            <a:br>
              <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br>
            <a:r>
              <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left my corporate job!”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Kimberley Parsons,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1"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Created For Greatness</a:t>
            </a:r>
          </a:p>
        </p:txBody>
      </p:sp>
    </p:spTree>
    <p:extLst>
      <p:ext uri="{BB962C8B-B14F-4D97-AF65-F5344CB8AC3E}">
        <p14:creationId xmlns:p14="http://schemas.microsoft.com/office/powerpoint/2010/main" val="3591071"/>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nodePh="1">
                                  <p:stCondLst>
                                    <p:cond delay="150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537494"/>
            <a:ext cx="6096000" cy="3783013"/>
          </a:xfrm>
        </p:spPr>
        <p:txBody>
          <a:bodyPr>
            <a:normAutofit/>
          </a:bodyPr>
          <a:lstStyle/>
          <a:p>
            <a:pPr algn="l">
              <a:lnSpc>
                <a:spcPct val="90000"/>
              </a:lnSpc>
            </a:pPr>
            <a:r>
              <a:rPr lang="en-US" sz="3600" dirty="0">
                <a:latin typeface="Avenir Next LT Pro Light" panose="020B0304020202020204" pitchFamily="34" charset="0"/>
              </a:rPr>
              <a:t>Now… what about you?</a:t>
            </a:r>
          </a:p>
        </p:txBody>
      </p:sp>
      <p:sp>
        <p:nvSpPr>
          <p:cNvPr id="4" name="TextBox 3">
            <a:extLst>
              <a:ext uri="{FF2B5EF4-FFF2-40B4-BE49-F238E27FC236}">
                <a16:creationId xmlns:a16="http://schemas.microsoft.com/office/drawing/2014/main" id="{DBC41571-DF02-41A6-B78C-891BCEB057D6}"/>
              </a:ext>
            </a:extLst>
          </p:cNvPr>
          <p:cNvSpPr txBox="1"/>
          <p:nvPr/>
        </p:nvSpPr>
        <p:spPr>
          <a:xfrm>
            <a:off x="0" y="0"/>
            <a:ext cx="2590800" cy="6858000"/>
          </a:xfrm>
          <a:prstGeom prst="rect">
            <a:avLst/>
          </a:prstGeom>
          <a:solidFill>
            <a:srgbClr val="292E7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Graphic 7" descr="Checkmark">
            <a:extLst>
              <a:ext uri="{FF2B5EF4-FFF2-40B4-BE49-F238E27FC236}">
                <a16:creationId xmlns:a16="http://schemas.microsoft.com/office/drawing/2014/main" id="{1E844034-6CB3-4092-9327-E8D9FC626D2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 y="2743200"/>
            <a:ext cx="1219200" cy="1219200"/>
          </a:xfrm>
          <a:prstGeom prst="rect">
            <a:avLst/>
          </a:prstGeom>
        </p:spPr>
      </p:pic>
    </p:spTree>
    <p:extLst>
      <p:ext uri="{BB962C8B-B14F-4D97-AF65-F5344CB8AC3E}">
        <p14:creationId xmlns:p14="http://schemas.microsoft.com/office/powerpoint/2010/main" val="17773956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B95901-F858-4B73-A28C-E9CEA64B0792}"/>
              </a:ext>
            </a:extLst>
          </p:cNvPr>
          <p:cNvSpPr txBox="1">
            <a:spLocks/>
          </p:cNvSpPr>
          <p:nvPr/>
        </p:nvSpPr>
        <p:spPr>
          <a:xfrm>
            <a:off x="228600" y="838200"/>
            <a:ext cx="3840085" cy="169279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17582"/>
                </a:solidFill>
                <a:latin typeface="Georgia" pitchFamily="18"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dirty="0">
                <a:ln>
                  <a:noFill/>
                </a:ln>
                <a:solidFill>
                  <a:prstClr val="black"/>
                </a:solidFill>
                <a:effectLst/>
                <a:uLnTx/>
                <a:uFillTx/>
                <a:latin typeface="Avenir Next LT Pro Light" panose="020B0304020202020204" pitchFamily="34" charset="0"/>
                <a:ea typeface="+mj-ea"/>
                <a:cs typeface="+mj-cs"/>
              </a:rPr>
              <a:t>Create Lasting Impact</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6E230A2-1D29-4F23-9680-4997865F85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01895" y="10"/>
            <a:ext cx="4542105"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Content Placeholder 4">
            <a:extLst>
              <a:ext uri="{FF2B5EF4-FFF2-40B4-BE49-F238E27FC236}">
                <a16:creationId xmlns:a16="http://schemas.microsoft.com/office/drawing/2014/main" id="{F6E9F9BB-4D88-4CDF-9689-F206D3BA4CF9}"/>
              </a:ext>
            </a:extLst>
          </p:cNvPr>
          <p:cNvSpPr>
            <a:spLocks noGrp="1"/>
          </p:cNvSpPr>
          <p:nvPr>
            <p:ph idx="1"/>
          </p:nvPr>
        </p:nvSpPr>
        <p:spPr>
          <a:xfrm>
            <a:off x="304800" y="2575034"/>
            <a:ext cx="4572000" cy="3462228"/>
          </a:xfrm>
        </p:spPr>
        <p:txBody>
          <a:bodyPr vert="horz" lIns="91440" tIns="45720" rIns="91440" bIns="45720" rtlCol="0">
            <a:normAutofit/>
          </a:bodyPr>
          <a:lstStyle/>
          <a:p>
            <a:pPr marL="628650" indent="-514350">
              <a:lnSpc>
                <a:spcPct val="90000"/>
              </a:lnSpc>
              <a:buFont typeface="+mj-lt"/>
              <a:buAutoNum type="arabicPeriod"/>
            </a:pPr>
            <a:r>
              <a:rPr lang="en-US" sz="2800" dirty="0">
                <a:solidFill>
                  <a:schemeClr val="tx1"/>
                </a:solidFill>
              </a:rPr>
              <a:t>Bite-sized action</a:t>
            </a:r>
          </a:p>
          <a:p>
            <a:pPr marL="628650" indent="-514350">
              <a:lnSpc>
                <a:spcPct val="90000"/>
              </a:lnSpc>
              <a:buFont typeface="+mj-lt"/>
              <a:buAutoNum type="arabicPeriod"/>
            </a:pPr>
            <a:r>
              <a:rPr lang="en-US" sz="2800" dirty="0">
                <a:solidFill>
                  <a:schemeClr val="tx1"/>
                </a:solidFill>
              </a:rPr>
              <a:t>Imagine…</a:t>
            </a:r>
          </a:p>
          <a:p>
            <a:pPr marL="628650" indent="-514350">
              <a:lnSpc>
                <a:spcPct val="90000"/>
              </a:lnSpc>
              <a:buFont typeface="+mj-lt"/>
              <a:buAutoNum type="arabicPeriod"/>
            </a:pPr>
            <a:r>
              <a:rPr lang="en-US" sz="2800" dirty="0">
                <a:solidFill>
                  <a:schemeClr val="tx1"/>
                </a:solidFill>
              </a:rPr>
              <a:t>Support system</a:t>
            </a:r>
          </a:p>
        </p:txBody>
      </p:sp>
      <p:pic>
        <p:nvPicPr>
          <p:cNvPr id="6" name="Picture 5" descr="A close up of a logo&#10;&#10;Description automatically generated">
            <a:extLst>
              <a:ext uri="{FF2B5EF4-FFF2-40B4-BE49-F238E27FC236}">
                <a16:creationId xmlns:a16="http://schemas.microsoft.com/office/drawing/2014/main" id="{C8D3D0F5-D64A-40EA-84A3-521568127B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5892511"/>
            <a:ext cx="1247185" cy="736889"/>
          </a:xfrm>
          <a:prstGeom prst="rect">
            <a:avLst/>
          </a:prstGeom>
        </p:spPr>
      </p:pic>
    </p:spTree>
    <p:extLst>
      <p:ext uri="{BB962C8B-B14F-4D97-AF65-F5344CB8AC3E}">
        <p14:creationId xmlns:p14="http://schemas.microsoft.com/office/powerpoint/2010/main" val="2467992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0668A2-9A03-C574-5807-9F5A489C6109}"/>
              </a:ext>
            </a:extLst>
          </p:cNvPr>
          <p:cNvSpPr txBox="1"/>
          <p:nvPr/>
        </p:nvSpPr>
        <p:spPr>
          <a:xfrm>
            <a:off x="-265176" y="2569470"/>
            <a:ext cx="9674352" cy="935730"/>
          </a:xfrm>
          <a:prstGeom prst="rect">
            <a:avLst/>
          </a:prstGeom>
          <a:solidFill>
            <a:srgbClr val="292E75"/>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sp>
        <p:nvSpPr>
          <p:cNvPr id="5" name="TextBox 4">
            <a:extLst>
              <a:ext uri="{FF2B5EF4-FFF2-40B4-BE49-F238E27FC236}">
                <a16:creationId xmlns:a16="http://schemas.microsoft.com/office/drawing/2014/main" id="{044E6F75-DE34-16BC-512C-9002D496C190}"/>
              </a:ext>
            </a:extLst>
          </p:cNvPr>
          <p:cNvSpPr txBox="1"/>
          <p:nvPr/>
        </p:nvSpPr>
        <p:spPr>
          <a:xfrm>
            <a:off x="-2819400" y="2750692"/>
            <a:ext cx="10668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Calendar:</a:t>
            </a:r>
            <a:endParaRPr kumimoji="0" lang="en-US" sz="3200" b="1"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cxnSp>
        <p:nvCxnSpPr>
          <p:cNvPr id="6" name="Straight Connector 5">
            <a:extLst>
              <a:ext uri="{FF2B5EF4-FFF2-40B4-BE49-F238E27FC236}">
                <a16:creationId xmlns:a16="http://schemas.microsoft.com/office/drawing/2014/main" id="{FFFBA8D7-B8D9-0468-F785-85C70636F2F4}"/>
              </a:ext>
            </a:extLst>
          </p:cNvPr>
          <p:cNvCxnSpPr>
            <a:cxnSpLocks/>
          </p:cNvCxnSpPr>
          <p:nvPr/>
        </p:nvCxnSpPr>
        <p:spPr>
          <a:xfrm>
            <a:off x="3581400" y="3200400"/>
            <a:ext cx="3794760" cy="0"/>
          </a:xfrm>
          <a:prstGeom prst="line">
            <a:avLst/>
          </a:prstGeom>
          <a:ln w="19050">
            <a:solidFill>
              <a:srgbClr val="FFC000"/>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BD801CA6-8E40-73AC-7B0C-670E9D2FA8C2}"/>
              </a:ext>
            </a:extLst>
          </p:cNvPr>
          <p:cNvSpPr txBox="1"/>
          <p:nvPr/>
        </p:nvSpPr>
        <p:spPr>
          <a:xfrm>
            <a:off x="-838200" y="2750692"/>
            <a:ext cx="10668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                   </a:t>
            </a:r>
            <a:r>
              <a:rPr kumimoji="0" lang="en-US" sz="3200" b="1"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BreakthroughCall.biz</a:t>
            </a:r>
          </a:p>
        </p:txBody>
      </p:sp>
      <p:pic>
        <p:nvPicPr>
          <p:cNvPr id="10" name="Picture 9">
            <a:extLst>
              <a:ext uri="{FF2B5EF4-FFF2-40B4-BE49-F238E27FC236}">
                <a16:creationId xmlns:a16="http://schemas.microsoft.com/office/drawing/2014/main" id="{07197BCC-13C6-1015-154C-EFC41FF0A388}"/>
              </a:ext>
            </a:extLst>
          </p:cNvPr>
          <p:cNvPicPr>
            <a:picLocks noChangeAspect="1"/>
          </p:cNvPicPr>
          <p:nvPr/>
        </p:nvPicPr>
        <p:blipFill rotWithShape="1">
          <a:blip r:embed="rId3"/>
          <a:srcRect l="66667" t="25257" r="17500" b="46335"/>
          <a:stretch/>
        </p:blipFill>
        <p:spPr>
          <a:xfrm>
            <a:off x="3848100" y="3657114"/>
            <a:ext cx="1447800" cy="1461103"/>
          </a:xfrm>
          <a:prstGeom prst="rect">
            <a:avLst/>
          </a:prstGeom>
        </p:spPr>
      </p:pic>
      <p:sp>
        <p:nvSpPr>
          <p:cNvPr id="2" name="TextBox 1">
            <a:extLst>
              <a:ext uri="{FF2B5EF4-FFF2-40B4-BE49-F238E27FC236}">
                <a16:creationId xmlns:a16="http://schemas.microsoft.com/office/drawing/2014/main" id="{49215A05-E7E8-040E-A325-6B12FB8F531A}"/>
              </a:ext>
            </a:extLst>
          </p:cNvPr>
          <p:cNvSpPr txBox="1"/>
          <p:nvPr/>
        </p:nvSpPr>
        <p:spPr>
          <a:xfrm>
            <a:off x="-1" y="1633740"/>
            <a:ext cx="9144000" cy="93573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92E75"/>
                </a:solidFill>
                <a:effectLst/>
                <a:uLnTx/>
                <a:uFillTx/>
                <a:latin typeface="Avenir Next LT Pro Light" panose="020B0304020202020204" pitchFamily="34" charset="0"/>
                <a:ea typeface="+mn-ea"/>
                <a:cs typeface="+mn-cs"/>
              </a:rPr>
              <a:t>Breakthrough Call</a:t>
            </a:r>
          </a:p>
        </p:txBody>
      </p:sp>
    </p:spTree>
    <p:extLst>
      <p:ext uri="{BB962C8B-B14F-4D97-AF65-F5344CB8AC3E}">
        <p14:creationId xmlns:p14="http://schemas.microsoft.com/office/powerpoint/2010/main" val="39332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1194593"/>
            <a:ext cx="5867400" cy="4468813"/>
          </a:xfrm>
        </p:spPr>
        <p:txBody>
          <a:bodyPr>
            <a:normAutofit/>
          </a:bodyPr>
          <a:lstStyle/>
          <a:p>
            <a:pPr lvl="0" algn="l">
              <a:defRPr/>
            </a:pPr>
            <a:r>
              <a:rPr lang="en-US" sz="3600" b="1" dirty="0">
                <a:solidFill>
                  <a:prstClr val="black">
                    <a:lumMod val="75000"/>
                    <a:lumOff val="25000"/>
                  </a:prstClr>
                </a:solidFill>
                <a:latin typeface="Avenir Next LT Pro Light" panose="020B0304020202020204" pitchFamily="34" charset="0"/>
              </a:rPr>
              <a:t>Offer Option #2</a:t>
            </a:r>
            <a:endParaRPr kumimoji="0" lang="en-US" sz="3600" b="0" i="0" u="none" strike="noStrike" kern="1200" cap="none" spc="0" normalizeH="0" baseline="0" noProof="0" dirty="0">
              <a:ln>
                <a:noFill/>
              </a:ln>
              <a:solidFill>
                <a:prstClr val="black">
                  <a:lumMod val="75000"/>
                  <a:lumOff val="25000"/>
                </a:prstClr>
              </a:solidFill>
              <a:effectLst/>
              <a:uLnTx/>
              <a:uFillTx/>
              <a:latin typeface="Avenir Next LT Pro Light" panose="020B0304020202020204" pitchFamily="34" charset="0"/>
              <a:ea typeface="+mj-ea"/>
              <a:cs typeface="+mj-cs"/>
            </a:endParaRPr>
          </a:p>
        </p:txBody>
      </p:sp>
      <p:sp>
        <p:nvSpPr>
          <p:cNvPr id="4" name="TextBox 3">
            <a:extLst>
              <a:ext uri="{FF2B5EF4-FFF2-40B4-BE49-F238E27FC236}">
                <a16:creationId xmlns:a16="http://schemas.microsoft.com/office/drawing/2014/main" id="{DBC41571-DF02-41A6-B78C-891BCEB057D6}"/>
              </a:ext>
            </a:extLst>
          </p:cNvPr>
          <p:cNvSpPr txBox="1"/>
          <p:nvPr/>
        </p:nvSpPr>
        <p:spPr>
          <a:xfrm>
            <a:off x="0" y="0"/>
            <a:ext cx="2590800" cy="6858000"/>
          </a:xfrm>
          <a:prstGeom prst="rect">
            <a:avLst/>
          </a:prstGeom>
          <a:solidFill>
            <a:srgbClr val="292E7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419100" y="2705725"/>
            <a:ext cx="1600200"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800" b="1" i="0" u="none" strike="noStrike" kern="1200" cap="none" spc="0" normalizeH="0" baseline="0" noProof="0" dirty="0">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059338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heel&#10;&#10;Description automatically generated">
            <a:extLst>
              <a:ext uri="{FF2B5EF4-FFF2-40B4-BE49-F238E27FC236}">
                <a16:creationId xmlns:a16="http://schemas.microsoft.com/office/drawing/2014/main" id="{D4700B70-896B-2204-FA47-8BB76AB01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875058" cy="6858000"/>
          </a:xfrm>
          <a:prstGeom prst="rect">
            <a:avLst/>
          </a:prstGeom>
        </p:spPr>
      </p:pic>
      <p:sp>
        <p:nvSpPr>
          <p:cNvPr id="3" name="TextBox 2">
            <a:extLst>
              <a:ext uri="{FF2B5EF4-FFF2-40B4-BE49-F238E27FC236}">
                <a16:creationId xmlns:a16="http://schemas.microsoft.com/office/drawing/2014/main" id="{528DB56D-E68A-0FE1-0A3D-D5E291C7E8D0}"/>
              </a:ext>
            </a:extLst>
          </p:cNvPr>
          <p:cNvSpPr txBox="1"/>
          <p:nvPr/>
        </p:nvSpPr>
        <p:spPr>
          <a:xfrm>
            <a:off x="607257" y="2944710"/>
            <a:ext cx="97787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Values &amp; Vision</a:t>
            </a:r>
          </a:p>
        </p:txBody>
      </p:sp>
      <p:sp>
        <p:nvSpPr>
          <p:cNvPr id="7" name="TextBox 6">
            <a:extLst>
              <a:ext uri="{FF2B5EF4-FFF2-40B4-BE49-F238E27FC236}">
                <a16:creationId xmlns:a16="http://schemas.microsoft.com/office/drawing/2014/main" id="{EDD45E96-32DF-B490-3B5C-C667DDEA9B09}"/>
              </a:ext>
            </a:extLst>
          </p:cNvPr>
          <p:cNvSpPr txBox="1"/>
          <p:nvPr/>
        </p:nvSpPr>
        <p:spPr>
          <a:xfrm>
            <a:off x="1594011" y="3940872"/>
            <a:ext cx="1524000"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Pricing &amp; Packaging</a:t>
            </a:r>
          </a:p>
        </p:txBody>
      </p:sp>
      <p:sp>
        <p:nvSpPr>
          <p:cNvPr id="12" name="Oval 11">
            <a:extLst>
              <a:ext uri="{FF2B5EF4-FFF2-40B4-BE49-F238E27FC236}">
                <a16:creationId xmlns:a16="http://schemas.microsoft.com/office/drawing/2014/main" id="{D4E09B46-A133-9A5F-ED69-870CD08F4807}"/>
              </a:ext>
            </a:extLst>
          </p:cNvPr>
          <p:cNvSpPr/>
          <p:nvPr/>
        </p:nvSpPr>
        <p:spPr>
          <a:xfrm>
            <a:off x="3523129" y="320040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F20BEB77-7197-C334-BC08-070F4873EC98}"/>
              </a:ext>
            </a:extLst>
          </p:cNvPr>
          <p:cNvSpPr txBox="1"/>
          <p:nvPr/>
        </p:nvSpPr>
        <p:spPr>
          <a:xfrm>
            <a:off x="3500269" y="3245056"/>
            <a:ext cx="990600" cy="830997"/>
          </a:xfrm>
          <a:prstGeom prst="rect">
            <a:avLst/>
          </a:prstGeom>
          <a:noFill/>
        </p:spPr>
        <p:txBody>
          <a:bodyPr wrap="square" l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Ideal Client Clarity</a:t>
            </a:r>
          </a:p>
        </p:txBody>
      </p:sp>
      <p:sp>
        <p:nvSpPr>
          <p:cNvPr id="27" name="TextBox 26">
            <a:extLst>
              <a:ext uri="{FF2B5EF4-FFF2-40B4-BE49-F238E27FC236}">
                <a16:creationId xmlns:a16="http://schemas.microsoft.com/office/drawing/2014/main" id="{EB66F309-A492-CACF-1EFC-FBED5462AF61}"/>
              </a:ext>
            </a:extLst>
          </p:cNvPr>
          <p:cNvSpPr txBox="1"/>
          <p:nvPr/>
        </p:nvSpPr>
        <p:spPr>
          <a:xfrm>
            <a:off x="6967508" y="3275689"/>
            <a:ext cx="12192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Sales &amp; Enrollment</a:t>
            </a:r>
          </a:p>
        </p:txBody>
      </p:sp>
      <p:sp>
        <p:nvSpPr>
          <p:cNvPr id="34" name="TextBox 33">
            <a:extLst>
              <a:ext uri="{FF2B5EF4-FFF2-40B4-BE49-F238E27FC236}">
                <a16:creationId xmlns:a16="http://schemas.microsoft.com/office/drawing/2014/main" id="{31EBD8B4-7416-4508-FF9E-815BCB6170C2}"/>
              </a:ext>
            </a:extLst>
          </p:cNvPr>
          <p:cNvSpPr txBox="1"/>
          <p:nvPr/>
        </p:nvSpPr>
        <p:spPr>
          <a:xfrm>
            <a:off x="4267373" y="2130799"/>
            <a:ext cx="1295400" cy="584775"/>
          </a:xfrm>
          <a:prstGeom prst="rect">
            <a:avLst/>
          </a:prstGeom>
          <a:noFill/>
        </p:spPr>
        <p:txBody>
          <a:bodyPr wrap="square" l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Magnetic Messaging</a:t>
            </a:r>
          </a:p>
        </p:txBody>
      </p:sp>
      <p:sp>
        <p:nvSpPr>
          <p:cNvPr id="35" name="Oval 34">
            <a:extLst>
              <a:ext uri="{FF2B5EF4-FFF2-40B4-BE49-F238E27FC236}">
                <a16:creationId xmlns:a16="http://schemas.microsoft.com/office/drawing/2014/main" id="{BB98B69B-5671-7D94-B286-03E4F3C5CA7B}"/>
              </a:ext>
            </a:extLst>
          </p:cNvPr>
          <p:cNvSpPr/>
          <p:nvPr/>
        </p:nvSpPr>
        <p:spPr>
          <a:xfrm>
            <a:off x="6775836" y="3010984"/>
            <a:ext cx="1602543" cy="11448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F79B57E-418E-7016-43C5-F03873A372A8}"/>
              </a:ext>
            </a:extLst>
          </p:cNvPr>
          <p:cNvSpPr txBox="1"/>
          <p:nvPr/>
        </p:nvSpPr>
        <p:spPr>
          <a:xfrm>
            <a:off x="5562600" y="2981980"/>
            <a:ext cx="109728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Lead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Generation</a:t>
            </a:r>
          </a:p>
        </p:txBody>
      </p:sp>
    </p:spTree>
    <p:extLst>
      <p:ext uri="{BB962C8B-B14F-4D97-AF65-F5344CB8AC3E}">
        <p14:creationId xmlns:p14="http://schemas.microsoft.com/office/powerpoint/2010/main" val="3431496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92E75"/>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62682C7-CC69-4AD3-87B4-7E437A921F35}"/>
              </a:ext>
            </a:extLst>
          </p:cNvPr>
          <p:cNvCxnSpPr/>
          <p:nvPr/>
        </p:nvCxnSpPr>
        <p:spPr>
          <a:xfrm>
            <a:off x="152400" y="1066800"/>
            <a:ext cx="405458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AE0165A-899C-4BE9-9383-8C5F389DE5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313" t="-535" r="7791" b="535"/>
          <a:stretch/>
        </p:blipFill>
        <p:spPr>
          <a:xfrm>
            <a:off x="5181600" y="1295400"/>
            <a:ext cx="3069801" cy="3474504"/>
          </a:xfrm>
          <a:prstGeom prst="rect">
            <a:avLst/>
          </a:prstGeom>
          <a:effectLst>
            <a:reflection blurRad="203200" stA="50000" endA="300" endPos="55500" dist="50800" dir="5400000" sy="-100000" algn="bl" rotWithShape="0"/>
          </a:effectLst>
        </p:spPr>
      </p:pic>
      <p:sp>
        <p:nvSpPr>
          <p:cNvPr id="7" name="TextBox 6">
            <a:extLst>
              <a:ext uri="{FF2B5EF4-FFF2-40B4-BE49-F238E27FC236}">
                <a16:creationId xmlns:a16="http://schemas.microsoft.com/office/drawing/2014/main" id="{E2C6F0C3-C0AE-432D-BBB0-55330C77CB12}"/>
              </a:ext>
            </a:extLst>
          </p:cNvPr>
          <p:cNvSpPr txBox="1"/>
          <p:nvPr/>
        </p:nvSpPr>
        <p:spPr>
          <a:xfrm>
            <a:off x="-152400" y="574357"/>
            <a:ext cx="470075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lumMod val="75000"/>
                    <a:lumOff val="25000"/>
                  </a:prstClr>
                </a:solidFill>
                <a:effectLst/>
                <a:uLnTx/>
                <a:uFillTx/>
                <a:latin typeface="Avenir Next LT Pro Light" panose="020B0304020202020204" pitchFamily="34" charset="0"/>
                <a:ea typeface="+mn-ea"/>
                <a:cs typeface="+mn-cs"/>
              </a:rPr>
              <a:t>Not Enough Clients</a:t>
            </a:r>
          </a:p>
        </p:txBody>
      </p:sp>
      <p:sp>
        <p:nvSpPr>
          <p:cNvPr id="9" name="Content Placeholder 2">
            <a:extLst>
              <a:ext uri="{FF2B5EF4-FFF2-40B4-BE49-F238E27FC236}">
                <a16:creationId xmlns:a16="http://schemas.microsoft.com/office/drawing/2014/main" id="{9F1CC8EB-1436-4ED9-9DF5-57AAC73D4AE0}"/>
              </a:ext>
            </a:extLst>
          </p:cNvPr>
          <p:cNvSpPr txBox="1">
            <a:spLocks/>
          </p:cNvSpPr>
          <p:nvPr/>
        </p:nvSpPr>
        <p:spPr>
          <a:xfrm>
            <a:off x="105611" y="1219200"/>
            <a:ext cx="4629586" cy="19050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000" kern="1200">
                <a:solidFill>
                  <a:schemeClr val="tx1">
                    <a:lumMod val="75000"/>
                    <a:lumOff val="2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venir Next LT Pro Light" panose="020B0304020202020204" pitchFamily="34" charset="0"/>
                <a:ea typeface="+mn-ea"/>
                <a:cs typeface="+mn-cs"/>
              </a:rPr>
              <a:t>Built a client generation    plan in 7 weeks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venir Next LT Pro Light" panose="020B0304020202020204" pitchFamily="34" charset="0"/>
                <a:ea typeface="+mn-ea"/>
                <a:cs typeface="+mn-cs"/>
              </a:rPr>
              <a:t>Took the leap and left corporate job</a:t>
            </a: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US" sz="2800" b="0" i="1" u="none" strike="noStrike" kern="1200" cap="none" spc="0" normalizeH="0" baseline="0" noProof="0" dirty="0">
              <a:ln>
                <a:noFill/>
              </a:ln>
              <a:solidFill>
                <a:prstClr val="black">
                  <a:lumMod val="75000"/>
                  <a:lumOff val="25000"/>
                </a:prstClr>
              </a:solidFill>
              <a:effectLst/>
              <a:uLnTx/>
              <a:uFillTx/>
              <a:latin typeface="Avenir Next LT Pro Light" panose="020B0304020202020204" pitchFamily="34" charset="0"/>
              <a:ea typeface="+mn-ea"/>
              <a:cs typeface="+mn-cs"/>
            </a:endParaRPr>
          </a:p>
        </p:txBody>
      </p:sp>
      <p:cxnSp>
        <p:nvCxnSpPr>
          <p:cNvPr id="10" name="Straight Connector 9">
            <a:extLst>
              <a:ext uri="{FF2B5EF4-FFF2-40B4-BE49-F238E27FC236}">
                <a16:creationId xmlns:a16="http://schemas.microsoft.com/office/drawing/2014/main" id="{E323FC6A-186C-4911-AE09-B1FF75D0319F}"/>
              </a:ext>
            </a:extLst>
          </p:cNvPr>
          <p:cNvCxnSpPr>
            <a:cxnSpLocks/>
          </p:cNvCxnSpPr>
          <p:nvPr/>
        </p:nvCxnSpPr>
        <p:spPr>
          <a:xfrm>
            <a:off x="152400" y="2895600"/>
            <a:ext cx="40690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6D5C8DF-6933-411B-A60E-7DB54324778E}"/>
              </a:ext>
            </a:extLst>
          </p:cNvPr>
          <p:cNvSpPr txBox="1">
            <a:spLocks/>
          </p:cNvSpPr>
          <p:nvPr/>
        </p:nvSpPr>
        <p:spPr>
          <a:xfrm>
            <a:off x="74722" y="3429000"/>
            <a:ext cx="4629586" cy="1676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000" kern="1200">
                <a:solidFill>
                  <a:schemeClr val="tx1">
                    <a:lumMod val="75000"/>
                    <a:lumOff val="2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5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venir Next LT Pro Light" panose="020B0304020202020204" pitchFamily="34" charset="0"/>
              <a:ea typeface="+mn-ea"/>
              <a:cs typeface="+mn-cs"/>
            </a:endParaRPr>
          </a:p>
        </p:txBody>
      </p:sp>
      <p:pic>
        <p:nvPicPr>
          <p:cNvPr id="11" name="Picture 10" descr="A close up of a logo&#10;&#10;Description automatically generated">
            <a:extLst>
              <a:ext uri="{FF2B5EF4-FFF2-40B4-BE49-F238E27FC236}">
                <a16:creationId xmlns:a16="http://schemas.microsoft.com/office/drawing/2014/main" id="{7055485F-5C65-4C8F-BD61-9238E4CC5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5968711"/>
            <a:ext cx="1247185" cy="736889"/>
          </a:xfrm>
          <a:prstGeom prst="rect">
            <a:avLst/>
          </a:prstGeom>
        </p:spPr>
      </p:pic>
      <p:sp>
        <p:nvSpPr>
          <p:cNvPr id="14" name="TextBox 13">
            <a:extLst>
              <a:ext uri="{FF2B5EF4-FFF2-40B4-BE49-F238E27FC236}">
                <a16:creationId xmlns:a16="http://schemas.microsoft.com/office/drawing/2014/main" id="{CFFECA3E-3DED-48AC-85D6-CEA8D14984C3}"/>
              </a:ext>
            </a:extLst>
          </p:cNvPr>
          <p:cNvSpPr txBox="1"/>
          <p:nvPr/>
        </p:nvSpPr>
        <p:spPr>
          <a:xfrm>
            <a:off x="129612" y="3059936"/>
            <a:ext cx="3527988" cy="34932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“My goal was to leave my corporate job, but I couldn't see how to get there. In 7 weeks, we built my plan for attracting clients that was so specific, it became obvious exactly how I would get it done. </a:t>
            </a:r>
            <a:r>
              <a:rPr kumimoji="0" lang="en-US" sz="1700" b="1"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It gave me the confidence to actually take the leap to build my business </a:t>
            </a:r>
            <a:r>
              <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 and soon after, I </a:t>
            </a:r>
            <a:br>
              <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br>
            <a:r>
              <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left my corporate job!”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Kimberley Parsons,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1" u="none" strike="noStrike" kern="1200" cap="none" spc="0" normalizeH="0" baseline="0" noProof="0" dirty="0">
                <a:ln>
                  <a:noFill/>
                </a:ln>
                <a:solidFill>
                  <a:prstClr val="black"/>
                </a:solidFill>
                <a:effectLst/>
                <a:uLnTx/>
                <a:uFillTx/>
                <a:latin typeface="Avenir Next LT Pro Light" panose="020B0304020202020204" pitchFamily="34" charset="0"/>
                <a:ea typeface="+mn-ea"/>
                <a:cs typeface="+mn-cs"/>
              </a:rPr>
              <a:t>Created For Greatness</a:t>
            </a:r>
          </a:p>
        </p:txBody>
      </p:sp>
    </p:spTree>
    <p:extLst>
      <p:ext uri="{BB962C8B-B14F-4D97-AF65-F5344CB8AC3E}">
        <p14:creationId xmlns:p14="http://schemas.microsoft.com/office/powerpoint/2010/main" val="2624031861"/>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nodePh="1">
                                  <p:stCondLst>
                                    <p:cond delay="150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1975</TotalTime>
  <Words>5116</Words>
  <Application>Microsoft Office PowerPoint</Application>
  <PresentationFormat>On-screen Show (4:3)</PresentationFormat>
  <Paragraphs>309</Paragraphs>
  <Slides>21</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Avenir Next LT Pro Light</vt:lpstr>
      <vt:lpstr>Calibri</vt:lpstr>
      <vt:lpstr>docs-Avenir</vt:lpstr>
      <vt:lpstr>Georgia</vt:lpstr>
      <vt:lpstr>Manus</vt:lpstr>
      <vt:lpstr>1_Office Theme</vt:lpstr>
      <vt:lpstr>3_Office Theme</vt:lpstr>
      <vt:lpstr>2_Office Theme</vt:lpstr>
      <vt:lpstr>Offer Option #1</vt:lpstr>
      <vt:lpstr>PowerPoint Presentation</vt:lpstr>
      <vt:lpstr>PowerPoint Presentation</vt:lpstr>
      <vt:lpstr>Now… what about you?</vt:lpstr>
      <vt:lpstr>PowerPoint Presentation</vt:lpstr>
      <vt:lpstr>PowerPoint Presentation</vt:lpstr>
      <vt:lpstr>Offer Option #2</vt:lpstr>
      <vt:lpstr>PowerPoint Presentation</vt:lpstr>
      <vt:lpstr>PowerPoint Presentation</vt:lpstr>
      <vt:lpstr>Now… what about you?</vt:lpstr>
      <vt:lpstr>PowerPoint Presentation</vt:lpstr>
      <vt:lpstr>PowerPoint Presentation</vt:lpstr>
      <vt:lpstr>Offer Option #2</vt:lpstr>
      <vt:lpstr>PowerPoint Presentation</vt:lpstr>
      <vt:lpstr>PowerPoint Presentation</vt:lpstr>
      <vt:lpstr>PowerPoint Presentation</vt:lpstr>
      <vt:lpstr>PowerPoint Presentation</vt:lpstr>
      <vt:lpstr>Offer Option #3</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Cravets</dc:creator>
  <cp:lastModifiedBy>Mary Cravets</cp:lastModifiedBy>
  <cp:revision>394</cp:revision>
  <cp:lastPrinted>2020-09-30T21:30:05Z</cp:lastPrinted>
  <dcterms:created xsi:type="dcterms:W3CDTF">2018-10-15T00:10:18Z</dcterms:created>
  <dcterms:modified xsi:type="dcterms:W3CDTF">2025-05-12T14:49:42Z</dcterms:modified>
</cp:coreProperties>
</file>